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1" r:id="rId1"/>
  </p:sldMasterIdLst>
  <p:notesMasterIdLst>
    <p:notesMasterId r:id="rId33"/>
  </p:notesMasterIdLst>
  <p:sldIdLst>
    <p:sldId id="284" r:id="rId2"/>
    <p:sldId id="257" r:id="rId3"/>
    <p:sldId id="300" r:id="rId4"/>
    <p:sldId id="261" r:id="rId5"/>
    <p:sldId id="258" r:id="rId6"/>
    <p:sldId id="289" r:id="rId7"/>
    <p:sldId id="290" r:id="rId8"/>
    <p:sldId id="291" r:id="rId9"/>
    <p:sldId id="292" r:id="rId10"/>
    <p:sldId id="265" r:id="rId11"/>
    <p:sldId id="293" r:id="rId12"/>
    <p:sldId id="267" r:id="rId13"/>
    <p:sldId id="296" r:id="rId14"/>
    <p:sldId id="294" r:id="rId15"/>
    <p:sldId id="297" r:id="rId16"/>
    <p:sldId id="269" r:id="rId17"/>
    <p:sldId id="298" r:id="rId18"/>
    <p:sldId id="301" r:id="rId19"/>
    <p:sldId id="302" r:id="rId20"/>
    <p:sldId id="276" r:id="rId21"/>
    <p:sldId id="303" r:id="rId22"/>
    <p:sldId id="306" r:id="rId23"/>
    <p:sldId id="315" r:id="rId24"/>
    <p:sldId id="307" r:id="rId25"/>
    <p:sldId id="308" r:id="rId26"/>
    <p:sldId id="309" r:id="rId27"/>
    <p:sldId id="310" r:id="rId28"/>
    <p:sldId id="311" r:id="rId29"/>
    <p:sldId id="312" r:id="rId30"/>
    <p:sldId id="313" r:id="rId31"/>
    <p:sldId id="283" r:id="rId32"/>
  </p:sldIdLst>
  <p:sldSz cx="9144000" cy="5143500" type="screen16x9"/>
  <p:notesSz cx="6858000" cy="9144000"/>
  <p:embeddedFontLst>
    <p:embeddedFont>
      <p:font typeface="Baumans" panose="02000506020000020003" pitchFamily="2" charset="0"/>
      <p:regular r:id="rId34"/>
    </p:embeddedFont>
    <p:embeddedFont>
      <p:font typeface="Calibri" panose="020F0502020204030204" pitchFamily="34" charset="0"/>
      <p:regular r:id="rId35"/>
      <p:bold r:id="rId36"/>
      <p:italic r:id="rId37"/>
      <p:boldItalic r:id="rId38"/>
    </p:embeddedFont>
    <p:embeddedFont>
      <p:font typeface="Cambria" panose="02040503050406030204" pitchFamily="18" charset="0"/>
      <p:regular r:id="rId39"/>
      <p:bold r:id="rId40"/>
      <p:italic r:id="rId41"/>
      <p:boldItalic r:id="rId42"/>
    </p:embeddedFont>
    <p:embeddedFont>
      <p:font typeface="Nunito" pitchFamily="2" charset="77"/>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6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p:cViewPr varScale="1">
        <p:scale>
          <a:sx n="161" d="100"/>
          <a:sy n="161" d="100"/>
        </p:scale>
        <p:origin x="78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6fd0aea3a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g46fd0aea3a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7fcbefbcf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7fcbefbcf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7fcbefbcf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7fcbefbcf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6fe423daa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6fe423da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6fe423daa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6fe423da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46fe423daa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46fe423da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6fd0aea3a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46fd0aea3a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6fd0aea3a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46fd0aea3a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817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46fe423daa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46fe423da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613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224"/>
        <p:cNvGrpSpPr/>
        <p:nvPr/>
      </p:nvGrpSpPr>
      <p:grpSpPr>
        <a:xfrm>
          <a:off x="0" y="0"/>
          <a:ext cx="0" cy="0"/>
          <a:chOff x="0" y="0"/>
          <a:chExt cx="0" cy="0"/>
        </a:xfrm>
      </p:grpSpPr>
      <p:sp>
        <p:nvSpPr>
          <p:cNvPr id="225" name="Google Shape;225;p23"/>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3"/>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3"/>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3"/>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lstStyle>
            <a:lvl1pPr marL="457200" marR="0" lvl="0" indent="-228600" algn="l">
              <a:lnSpc>
                <a:spcPct val="100000"/>
              </a:lnSpc>
              <a:spcBef>
                <a:spcPts val="0"/>
              </a:spcBef>
              <a:spcAft>
                <a:spcPts val="0"/>
              </a:spcAft>
              <a:buClr>
                <a:schemeClr val="dk2"/>
              </a:buClr>
              <a:buSzPts val="1300"/>
              <a:buFont typeface="Calibri"/>
              <a:buNone/>
              <a:defRPr sz="1300" b="0" i="0" u="none" strike="noStrike" cap="none">
                <a:solidFill>
                  <a:schemeClr val="dk2"/>
                </a:solidFill>
                <a:latin typeface="Calibri"/>
                <a:ea typeface="Calibri"/>
                <a:cs typeface="Calibri"/>
                <a:sym typeface="Calibri"/>
              </a:defRPr>
            </a:lvl1pPr>
          </a:lstStyle>
          <a:p>
            <a:endParaRPr/>
          </a:p>
        </p:txBody>
      </p:sp>
      <p:sp>
        <p:nvSpPr>
          <p:cNvPr id="229" name="Google Shape;229;p2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230"/>
        <p:cNvGrpSpPr/>
        <p:nvPr/>
      </p:nvGrpSpPr>
      <p:grpSpPr>
        <a:xfrm>
          <a:off x="0" y="0"/>
          <a:ext cx="0" cy="0"/>
          <a:chOff x="0" y="0"/>
          <a:chExt cx="0" cy="0"/>
        </a:xfrm>
      </p:grpSpPr>
      <p:sp>
        <p:nvSpPr>
          <p:cNvPr id="231" name="Google Shape;231;p24"/>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 name="Google Shape;232;p24"/>
          <p:cNvGrpSpPr/>
          <p:nvPr/>
        </p:nvGrpSpPr>
        <p:grpSpPr>
          <a:xfrm>
            <a:off x="5959221" y="4119576"/>
            <a:ext cx="2520950" cy="1024165"/>
            <a:chOff x="6917201" y="0"/>
            <a:chExt cx="2227777" cy="863400"/>
          </a:xfrm>
        </p:grpSpPr>
        <p:sp>
          <p:nvSpPr>
            <p:cNvPr id="233" name="Google Shape;233;p24"/>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4"/>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4"/>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 name="Google Shape;236;p24"/>
          <p:cNvGrpSpPr/>
          <p:nvPr/>
        </p:nvGrpSpPr>
        <p:grpSpPr>
          <a:xfrm>
            <a:off x="199148" y="2"/>
            <a:ext cx="2795412" cy="1083308"/>
            <a:chOff x="6917201" y="0"/>
            <a:chExt cx="2227777" cy="863400"/>
          </a:xfrm>
        </p:grpSpPr>
        <p:sp>
          <p:nvSpPr>
            <p:cNvPr id="237" name="Google Shape;237;p2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0" name="Google Shape;240;p24"/>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chemeClr val="dk2"/>
              </a:buClr>
              <a:buSzPts val="8600"/>
              <a:buFont typeface="Nunito"/>
              <a:buNone/>
              <a:defRPr sz="8600" b="0" i="0" u="none" strike="noStrike" cap="none">
                <a:solidFill>
                  <a:schemeClr val="dk2"/>
                </a:solidFill>
                <a:latin typeface="Nunito"/>
                <a:ea typeface="Nunito"/>
                <a:cs typeface="Nunito"/>
                <a:sym typeface="Nunito"/>
              </a:defRPr>
            </a:lvl1pPr>
            <a:lvl2pPr marR="0" lvl="1" algn="ctr">
              <a:lnSpc>
                <a:spcPct val="100000"/>
              </a:lnSpc>
              <a:spcBef>
                <a:spcPts val="0"/>
              </a:spcBef>
              <a:spcAft>
                <a:spcPts val="0"/>
              </a:spcAft>
              <a:buClr>
                <a:schemeClr val="dk2"/>
              </a:buClr>
              <a:buSzPts val="8600"/>
              <a:buFont typeface="Nunito"/>
              <a:buNone/>
              <a:defRPr sz="8600" b="0" i="0" u="none" strike="noStrike" cap="none">
                <a:solidFill>
                  <a:schemeClr val="dk2"/>
                </a:solidFill>
                <a:latin typeface="Nunito"/>
                <a:ea typeface="Nunito"/>
                <a:cs typeface="Nunito"/>
                <a:sym typeface="Nunito"/>
              </a:defRPr>
            </a:lvl2pPr>
            <a:lvl3pPr marR="0" lvl="2" algn="ctr">
              <a:lnSpc>
                <a:spcPct val="100000"/>
              </a:lnSpc>
              <a:spcBef>
                <a:spcPts val="0"/>
              </a:spcBef>
              <a:spcAft>
                <a:spcPts val="0"/>
              </a:spcAft>
              <a:buClr>
                <a:schemeClr val="dk2"/>
              </a:buClr>
              <a:buSzPts val="8600"/>
              <a:buFont typeface="Nunito"/>
              <a:buNone/>
              <a:defRPr sz="8600" b="0" i="0" u="none" strike="noStrike" cap="none">
                <a:solidFill>
                  <a:schemeClr val="dk2"/>
                </a:solidFill>
                <a:latin typeface="Nunito"/>
                <a:ea typeface="Nunito"/>
                <a:cs typeface="Nunito"/>
                <a:sym typeface="Nunito"/>
              </a:defRPr>
            </a:lvl3pPr>
            <a:lvl4pPr marR="0" lvl="3" algn="ctr">
              <a:lnSpc>
                <a:spcPct val="100000"/>
              </a:lnSpc>
              <a:spcBef>
                <a:spcPts val="0"/>
              </a:spcBef>
              <a:spcAft>
                <a:spcPts val="0"/>
              </a:spcAft>
              <a:buClr>
                <a:schemeClr val="dk2"/>
              </a:buClr>
              <a:buSzPts val="8600"/>
              <a:buFont typeface="Nunito"/>
              <a:buNone/>
              <a:defRPr sz="8600" b="0" i="0" u="none" strike="noStrike" cap="none">
                <a:solidFill>
                  <a:schemeClr val="dk2"/>
                </a:solidFill>
                <a:latin typeface="Nunito"/>
                <a:ea typeface="Nunito"/>
                <a:cs typeface="Nunito"/>
                <a:sym typeface="Nunito"/>
              </a:defRPr>
            </a:lvl4pPr>
            <a:lvl5pPr marR="0" lvl="4" algn="ctr">
              <a:lnSpc>
                <a:spcPct val="100000"/>
              </a:lnSpc>
              <a:spcBef>
                <a:spcPts val="0"/>
              </a:spcBef>
              <a:spcAft>
                <a:spcPts val="0"/>
              </a:spcAft>
              <a:buClr>
                <a:schemeClr val="dk2"/>
              </a:buClr>
              <a:buSzPts val="8600"/>
              <a:buFont typeface="Nunito"/>
              <a:buNone/>
              <a:defRPr sz="8600" b="0" i="0" u="none" strike="noStrike" cap="none">
                <a:solidFill>
                  <a:schemeClr val="dk2"/>
                </a:solidFill>
                <a:latin typeface="Nunito"/>
                <a:ea typeface="Nunito"/>
                <a:cs typeface="Nunito"/>
                <a:sym typeface="Nunito"/>
              </a:defRPr>
            </a:lvl5pPr>
            <a:lvl6pPr marR="0" lvl="5" algn="ctr">
              <a:lnSpc>
                <a:spcPct val="100000"/>
              </a:lnSpc>
              <a:spcBef>
                <a:spcPts val="0"/>
              </a:spcBef>
              <a:spcAft>
                <a:spcPts val="0"/>
              </a:spcAft>
              <a:buClr>
                <a:schemeClr val="dk2"/>
              </a:buClr>
              <a:buSzPts val="8600"/>
              <a:buFont typeface="Nunito"/>
              <a:buNone/>
              <a:defRPr sz="8600" b="0" i="0" u="none" strike="noStrike" cap="none">
                <a:solidFill>
                  <a:schemeClr val="dk2"/>
                </a:solidFill>
                <a:latin typeface="Nunito"/>
                <a:ea typeface="Nunito"/>
                <a:cs typeface="Nunito"/>
                <a:sym typeface="Nunito"/>
              </a:defRPr>
            </a:lvl6pPr>
            <a:lvl7pPr marR="0" lvl="6" algn="ctr">
              <a:lnSpc>
                <a:spcPct val="100000"/>
              </a:lnSpc>
              <a:spcBef>
                <a:spcPts val="0"/>
              </a:spcBef>
              <a:spcAft>
                <a:spcPts val="0"/>
              </a:spcAft>
              <a:buClr>
                <a:schemeClr val="dk2"/>
              </a:buClr>
              <a:buSzPts val="8600"/>
              <a:buFont typeface="Nunito"/>
              <a:buNone/>
              <a:defRPr sz="8600" b="0" i="0" u="none" strike="noStrike" cap="none">
                <a:solidFill>
                  <a:schemeClr val="dk2"/>
                </a:solidFill>
                <a:latin typeface="Nunito"/>
                <a:ea typeface="Nunito"/>
                <a:cs typeface="Nunito"/>
                <a:sym typeface="Nunito"/>
              </a:defRPr>
            </a:lvl7pPr>
            <a:lvl8pPr marR="0" lvl="7" algn="ctr">
              <a:lnSpc>
                <a:spcPct val="100000"/>
              </a:lnSpc>
              <a:spcBef>
                <a:spcPts val="0"/>
              </a:spcBef>
              <a:spcAft>
                <a:spcPts val="0"/>
              </a:spcAft>
              <a:buClr>
                <a:schemeClr val="dk2"/>
              </a:buClr>
              <a:buSzPts val="8600"/>
              <a:buFont typeface="Nunito"/>
              <a:buNone/>
              <a:defRPr sz="8600" b="0" i="0" u="none" strike="noStrike" cap="none">
                <a:solidFill>
                  <a:schemeClr val="dk2"/>
                </a:solidFill>
                <a:latin typeface="Nunito"/>
                <a:ea typeface="Nunito"/>
                <a:cs typeface="Nunito"/>
                <a:sym typeface="Nunito"/>
              </a:defRPr>
            </a:lvl8pPr>
            <a:lvl9pPr marR="0" lvl="8" algn="ctr">
              <a:lnSpc>
                <a:spcPct val="100000"/>
              </a:lnSpc>
              <a:spcBef>
                <a:spcPts val="0"/>
              </a:spcBef>
              <a:spcAft>
                <a:spcPts val="0"/>
              </a:spcAft>
              <a:buClr>
                <a:schemeClr val="dk2"/>
              </a:buClr>
              <a:buSzPts val="8600"/>
              <a:buFont typeface="Nunito"/>
              <a:buNone/>
              <a:defRPr sz="8600" b="0" i="0" u="none" strike="noStrike" cap="none">
                <a:solidFill>
                  <a:schemeClr val="dk2"/>
                </a:solidFill>
                <a:latin typeface="Nunito"/>
                <a:ea typeface="Nunito"/>
                <a:cs typeface="Nunito"/>
                <a:sym typeface="Nunito"/>
              </a:defRPr>
            </a:lvl9pPr>
          </a:lstStyle>
          <a:p>
            <a:r>
              <a:t>xx%</a:t>
            </a:r>
          </a:p>
        </p:txBody>
      </p:sp>
      <p:sp>
        <p:nvSpPr>
          <p:cNvPr id="241" name="Google Shape;241;p24"/>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lstStyle>
            <a:lvl1pPr marL="457200" marR="0" lvl="0" indent="-311150" algn="ctr">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ctr">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ctr">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ctr">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ctr">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ctr">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ctr">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ctr">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ctr">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242" name="Google Shape;242;p2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30"/>
        <p:cNvGrpSpPr/>
        <p:nvPr/>
      </p:nvGrpSpPr>
      <p:grpSpPr>
        <a:xfrm>
          <a:off x="0" y="0"/>
          <a:ext cx="0" cy="0"/>
          <a:chOff x="0" y="0"/>
          <a:chExt cx="0" cy="0"/>
        </a:xfrm>
      </p:grpSpPr>
      <p:sp>
        <p:nvSpPr>
          <p:cNvPr id="131" name="Google Shape;131;p1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5"/>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endParaRPr/>
          </a:p>
        </p:txBody>
      </p:sp>
      <p:sp>
        <p:nvSpPr>
          <p:cNvPr id="135" name="Google Shape;135;p15"/>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lstStyle>
            <a:lvl1pPr marL="457200" marR="0" lvl="0" indent="-311150" algn="l">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136" name="Google Shape;136;p1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137"/>
        <p:cNvGrpSpPr/>
        <p:nvPr/>
      </p:nvGrpSpPr>
      <p:grpSpPr>
        <a:xfrm>
          <a:off x="0" y="0"/>
          <a:ext cx="0" cy="0"/>
          <a:chOff x="0" y="0"/>
          <a:chExt cx="0" cy="0"/>
        </a:xfrm>
      </p:grpSpPr>
      <p:sp>
        <p:nvSpPr>
          <p:cNvPr id="138" name="Google Shape;138;p16"/>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6"/>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6"/>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6"/>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2" name="Google Shape;142;p16"/>
          <p:cNvGrpSpPr/>
          <p:nvPr/>
        </p:nvGrpSpPr>
        <p:grpSpPr>
          <a:xfrm>
            <a:off x="255200" y="592"/>
            <a:ext cx="2250363" cy="1044300"/>
            <a:chOff x="255200" y="592"/>
            <a:chExt cx="2250363" cy="1044300"/>
          </a:xfrm>
        </p:grpSpPr>
        <p:sp>
          <p:nvSpPr>
            <p:cNvPr id="143" name="Google Shape;143;p16"/>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6"/>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6"/>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 name="Google Shape;146;p16"/>
          <p:cNvGrpSpPr/>
          <p:nvPr/>
        </p:nvGrpSpPr>
        <p:grpSpPr>
          <a:xfrm>
            <a:off x="905395" y="592"/>
            <a:ext cx="2250363" cy="1044300"/>
            <a:chOff x="905395" y="592"/>
            <a:chExt cx="2250363" cy="1044300"/>
          </a:xfrm>
        </p:grpSpPr>
        <p:sp>
          <p:nvSpPr>
            <p:cNvPr id="147" name="Google Shape;147;p16"/>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6"/>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6"/>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 name="Google Shape;150;p16"/>
          <p:cNvGrpSpPr/>
          <p:nvPr/>
        </p:nvGrpSpPr>
        <p:grpSpPr>
          <a:xfrm>
            <a:off x="7057468" y="5088"/>
            <a:ext cx="1851282" cy="752108"/>
            <a:chOff x="6917201" y="0"/>
            <a:chExt cx="2227777" cy="863400"/>
          </a:xfrm>
        </p:grpSpPr>
        <p:sp>
          <p:nvSpPr>
            <p:cNvPr id="151" name="Google Shape;151;p16"/>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6"/>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6"/>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 name="Google Shape;154;p16"/>
          <p:cNvGrpSpPr/>
          <p:nvPr/>
        </p:nvGrpSpPr>
        <p:grpSpPr>
          <a:xfrm>
            <a:off x="6553032" y="4217852"/>
            <a:ext cx="2389068" cy="925737"/>
            <a:chOff x="6917201" y="0"/>
            <a:chExt cx="2227777" cy="863400"/>
          </a:xfrm>
        </p:grpSpPr>
        <p:sp>
          <p:nvSpPr>
            <p:cNvPr id="155" name="Google Shape;155;p16"/>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6"/>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6"/>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 name="Google Shape;158;p16"/>
          <p:cNvGrpSpPr/>
          <p:nvPr/>
        </p:nvGrpSpPr>
        <p:grpSpPr>
          <a:xfrm>
            <a:off x="199148" y="4055652"/>
            <a:ext cx="2795412" cy="1083308"/>
            <a:chOff x="6917201" y="0"/>
            <a:chExt cx="2227777" cy="863400"/>
          </a:xfrm>
        </p:grpSpPr>
        <p:sp>
          <p:nvSpPr>
            <p:cNvPr id="159" name="Google Shape;159;p16"/>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6"/>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6"/>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 name="Google Shape;162;p16"/>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chemeClr val="lt1"/>
              </a:buClr>
              <a:buSzPts val="3800"/>
              <a:buFont typeface="Nunito"/>
              <a:buNone/>
              <a:defRPr sz="3800" b="0" i="0" u="none" strike="noStrike" cap="none">
                <a:solidFill>
                  <a:schemeClr val="lt1"/>
                </a:solidFill>
                <a:latin typeface="Nunito"/>
                <a:ea typeface="Nunito"/>
                <a:cs typeface="Nunito"/>
                <a:sym typeface="Nunito"/>
              </a:defRPr>
            </a:lvl1pPr>
            <a:lvl2pPr marR="0" lvl="1" algn="ctr">
              <a:lnSpc>
                <a:spcPct val="100000"/>
              </a:lnSpc>
              <a:spcBef>
                <a:spcPts val="0"/>
              </a:spcBef>
              <a:spcAft>
                <a:spcPts val="0"/>
              </a:spcAft>
              <a:buClr>
                <a:schemeClr val="lt1"/>
              </a:buClr>
              <a:buSzPts val="3800"/>
              <a:buFont typeface="Nunito"/>
              <a:buNone/>
              <a:defRPr sz="3800" b="0" i="0" u="none" strike="noStrike" cap="none">
                <a:solidFill>
                  <a:schemeClr val="lt1"/>
                </a:solidFill>
                <a:latin typeface="Nunito"/>
                <a:ea typeface="Nunito"/>
                <a:cs typeface="Nunito"/>
                <a:sym typeface="Nunito"/>
              </a:defRPr>
            </a:lvl2pPr>
            <a:lvl3pPr marR="0" lvl="2" algn="ctr">
              <a:lnSpc>
                <a:spcPct val="100000"/>
              </a:lnSpc>
              <a:spcBef>
                <a:spcPts val="0"/>
              </a:spcBef>
              <a:spcAft>
                <a:spcPts val="0"/>
              </a:spcAft>
              <a:buClr>
                <a:schemeClr val="lt1"/>
              </a:buClr>
              <a:buSzPts val="3800"/>
              <a:buFont typeface="Nunito"/>
              <a:buNone/>
              <a:defRPr sz="3800" b="0" i="0" u="none" strike="noStrike" cap="none">
                <a:solidFill>
                  <a:schemeClr val="lt1"/>
                </a:solidFill>
                <a:latin typeface="Nunito"/>
                <a:ea typeface="Nunito"/>
                <a:cs typeface="Nunito"/>
                <a:sym typeface="Nunito"/>
              </a:defRPr>
            </a:lvl3pPr>
            <a:lvl4pPr marR="0" lvl="3" algn="ctr">
              <a:lnSpc>
                <a:spcPct val="100000"/>
              </a:lnSpc>
              <a:spcBef>
                <a:spcPts val="0"/>
              </a:spcBef>
              <a:spcAft>
                <a:spcPts val="0"/>
              </a:spcAft>
              <a:buClr>
                <a:schemeClr val="lt1"/>
              </a:buClr>
              <a:buSzPts val="3800"/>
              <a:buFont typeface="Nunito"/>
              <a:buNone/>
              <a:defRPr sz="3800" b="0" i="0" u="none" strike="noStrike" cap="none">
                <a:solidFill>
                  <a:schemeClr val="lt1"/>
                </a:solidFill>
                <a:latin typeface="Nunito"/>
                <a:ea typeface="Nunito"/>
                <a:cs typeface="Nunito"/>
                <a:sym typeface="Nunito"/>
              </a:defRPr>
            </a:lvl4pPr>
            <a:lvl5pPr marR="0" lvl="4" algn="ctr">
              <a:lnSpc>
                <a:spcPct val="100000"/>
              </a:lnSpc>
              <a:spcBef>
                <a:spcPts val="0"/>
              </a:spcBef>
              <a:spcAft>
                <a:spcPts val="0"/>
              </a:spcAft>
              <a:buClr>
                <a:schemeClr val="lt1"/>
              </a:buClr>
              <a:buSzPts val="3800"/>
              <a:buFont typeface="Nunito"/>
              <a:buNone/>
              <a:defRPr sz="3800" b="0" i="0" u="none" strike="noStrike" cap="none">
                <a:solidFill>
                  <a:schemeClr val="lt1"/>
                </a:solidFill>
                <a:latin typeface="Nunito"/>
                <a:ea typeface="Nunito"/>
                <a:cs typeface="Nunito"/>
                <a:sym typeface="Nunito"/>
              </a:defRPr>
            </a:lvl5pPr>
            <a:lvl6pPr marR="0" lvl="5" algn="ctr">
              <a:lnSpc>
                <a:spcPct val="100000"/>
              </a:lnSpc>
              <a:spcBef>
                <a:spcPts val="0"/>
              </a:spcBef>
              <a:spcAft>
                <a:spcPts val="0"/>
              </a:spcAft>
              <a:buClr>
                <a:schemeClr val="lt1"/>
              </a:buClr>
              <a:buSzPts val="3800"/>
              <a:buFont typeface="Nunito"/>
              <a:buNone/>
              <a:defRPr sz="3800" b="0" i="0" u="none" strike="noStrike" cap="none">
                <a:solidFill>
                  <a:schemeClr val="lt1"/>
                </a:solidFill>
                <a:latin typeface="Nunito"/>
                <a:ea typeface="Nunito"/>
                <a:cs typeface="Nunito"/>
                <a:sym typeface="Nunito"/>
              </a:defRPr>
            </a:lvl6pPr>
            <a:lvl7pPr marR="0" lvl="6" algn="ctr">
              <a:lnSpc>
                <a:spcPct val="100000"/>
              </a:lnSpc>
              <a:spcBef>
                <a:spcPts val="0"/>
              </a:spcBef>
              <a:spcAft>
                <a:spcPts val="0"/>
              </a:spcAft>
              <a:buClr>
                <a:schemeClr val="lt1"/>
              </a:buClr>
              <a:buSzPts val="3800"/>
              <a:buFont typeface="Nunito"/>
              <a:buNone/>
              <a:defRPr sz="3800" b="0" i="0" u="none" strike="noStrike" cap="none">
                <a:solidFill>
                  <a:schemeClr val="lt1"/>
                </a:solidFill>
                <a:latin typeface="Nunito"/>
                <a:ea typeface="Nunito"/>
                <a:cs typeface="Nunito"/>
                <a:sym typeface="Nunito"/>
              </a:defRPr>
            </a:lvl7pPr>
            <a:lvl8pPr marR="0" lvl="7" algn="ctr">
              <a:lnSpc>
                <a:spcPct val="100000"/>
              </a:lnSpc>
              <a:spcBef>
                <a:spcPts val="0"/>
              </a:spcBef>
              <a:spcAft>
                <a:spcPts val="0"/>
              </a:spcAft>
              <a:buClr>
                <a:schemeClr val="lt1"/>
              </a:buClr>
              <a:buSzPts val="3800"/>
              <a:buFont typeface="Nunito"/>
              <a:buNone/>
              <a:defRPr sz="3800" b="0" i="0" u="none" strike="noStrike" cap="none">
                <a:solidFill>
                  <a:schemeClr val="lt1"/>
                </a:solidFill>
                <a:latin typeface="Nunito"/>
                <a:ea typeface="Nunito"/>
                <a:cs typeface="Nunito"/>
                <a:sym typeface="Nunito"/>
              </a:defRPr>
            </a:lvl8pPr>
            <a:lvl9pPr marR="0" lvl="8" algn="ctr">
              <a:lnSpc>
                <a:spcPct val="100000"/>
              </a:lnSpc>
              <a:spcBef>
                <a:spcPts val="0"/>
              </a:spcBef>
              <a:spcAft>
                <a:spcPts val="0"/>
              </a:spcAft>
              <a:buClr>
                <a:schemeClr val="lt1"/>
              </a:buClr>
              <a:buSzPts val="3800"/>
              <a:buFont typeface="Nunito"/>
              <a:buNone/>
              <a:defRPr sz="3800" b="0" i="0" u="none" strike="noStrike" cap="none">
                <a:solidFill>
                  <a:schemeClr val="lt1"/>
                </a:solidFill>
                <a:latin typeface="Nunito"/>
                <a:ea typeface="Nunito"/>
                <a:cs typeface="Nunito"/>
                <a:sym typeface="Nunito"/>
              </a:defRPr>
            </a:lvl9pPr>
          </a:lstStyle>
          <a:p>
            <a:endParaRPr/>
          </a:p>
        </p:txBody>
      </p:sp>
      <p:sp>
        <p:nvSpPr>
          <p:cNvPr id="163" name="Google Shape;163;p16"/>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lstStyle>
            <a:lvl1pPr marR="0" lvl="0" algn="ct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1pPr>
            <a:lvl2pPr marR="0" lvl="1" algn="ct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2pPr>
            <a:lvl3pPr marR="0" lvl="2" algn="ct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3pPr>
            <a:lvl4pPr marR="0" lvl="3" algn="ct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4pPr>
            <a:lvl5pPr marR="0" lvl="4" algn="ct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5pPr>
            <a:lvl6pPr marR="0" lvl="5" algn="ct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6pPr>
            <a:lvl7pPr marR="0" lvl="6" algn="ct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7pPr>
            <a:lvl8pPr marR="0" lvl="7" algn="ct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8pPr>
            <a:lvl9pPr marR="0" lvl="8" algn="ctr">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9pPr>
          </a:lstStyle>
          <a:p>
            <a:endParaRPr/>
          </a:p>
        </p:txBody>
      </p:sp>
      <p:sp>
        <p:nvSpPr>
          <p:cNvPr id="164" name="Google Shape;164;p1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65"/>
        <p:cNvGrpSpPr/>
        <p:nvPr/>
      </p:nvGrpSpPr>
      <p:grpSpPr>
        <a:xfrm>
          <a:off x="0" y="0"/>
          <a:ext cx="0" cy="0"/>
          <a:chOff x="0" y="0"/>
          <a:chExt cx="0" cy="0"/>
        </a:xfrm>
      </p:grpSpPr>
      <p:sp>
        <p:nvSpPr>
          <p:cNvPr id="166" name="Google Shape;166;p17"/>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7" name="Google Shape;167;p17"/>
          <p:cNvGrpSpPr/>
          <p:nvPr/>
        </p:nvGrpSpPr>
        <p:grpSpPr>
          <a:xfrm>
            <a:off x="5594190" y="3961115"/>
            <a:ext cx="2910144" cy="1182340"/>
            <a:chOff x="6917201" y="0"/>
            <a:chExt cx="2227777" cy="863400"/>
          </a:xfrm>
        </p:grpSpPr>
        <p:sp>
          <p:nvSpPr>
            <p:cNvPr id="168" name="Google Shape;168;p17"/>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7"/>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7"/>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17"/>
          <p:cNvGrpSpPr/>
          <p:nvPr/>
        </p:nvGrpSpPr>
        <p:grpSpPr>
          <a:xfrm>
            <a:off x="199148" y="2"/>
            <a:ext cx="2795412" cy="1083308"/>
            <a:chOff x="6917201" y="0"/>
            <a:chExt cx="2227777" cy="863400"/>
          </a:xfrm>
        </p:grpSpPr>
        <p:sp>
          <p:nvSpPr>
            <p:cNvPr id="172" name="Google Shape;172;p17"/>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7"/>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7"/>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7"/>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chemeClr val="dk2"/>
              </a:buClr>
              <a:buSzPts val="3200"/>
              <a:buFont typeface="Nunito"/>
              <a:buNone/>
              <a:defRPr sz="3200" b="0" i="0" u="none" strike="noStrike" cap="none">
                <a:solidFill>
                  <a:schemeClr val="dk2"/>
                </a:solidFill>
                <a:latin typeface="Nunito"/>
                <a:ea typeface="Nunito"/>
                <a:cs typeface="Nunito"/>
                <a:sym typeface="Nunito"/>
              </a:defRPr>
            </a:lvl1pPr>
            <a:lvl2pPr marR="0" lvl="1" algn="ctr">
              <a:lnSpc>
                <a:spcPct val="100000"/>
              </a:lnSpc>
              <a:spcBef>
                <a:spcPts val="0"/>
              </a:spcBef>
              <a:spcAft>
                <a:spcPts val="0"/>
              </a:spcAft>
              <a:buClr>
                <a:schemeClr val="dk2"/>
              </a:buClr>
              <a:buSzPts val="3200"/>
              <a:buFont typeface="Nunito"/>
              <a:buNone/>
              <a:defRPr sz="3200" b="0" i="0" u="none" strike="noStrike" cap="none">
                <a:solidFill>
                  <a:schemeClr val="dk2"/>
                </a:solidFill>
                <a:latin typeface="Nunito"/>
                <a:ea typeface="Nunito"/>
                <a:cs typeface="Nunito"/>
                <a:sym typeface="Nunito"/>
              </a:defRPr>
            </a:lvl2pPr>
            <a:lvl3pPr marR="0" lvl="2" algn="ctr">
              <a:lnSpc>
                <a:spcPct val="100000"/>
              </a:lnSpc>
              <a:spcBef>
                <a:spcPts val="0"/>
              </a:spcBef>
              <a:spcAft>
                <a:spcPts val="0"/>
              </a:spcAft>
              <a:buClr>
                <a:schemeClr val="dk2"/>
              </a:buClr>
              <a:buSzPts val="3200"/>
              <a:buFont typeface="Nunito"/>
              <a:buNone/>
              <a:defRPr sz="3200" b="0" i="0" u="none" strike="noStrike" cap="none">
                <a:solidFill>
                  <a:schemeClr val="dk2"/>
                </a:solidFill>
                <a:latin typeface="Nunito"/>
                <a:ea typeface="Nunito"/>
                <a:cs typeface="Nunito"/>
                <a:sym typeface="Nunito"/>
              </a:defRPr>
            </a:lvl3pPr>
            <a:lvl4pPr marR="0" lvl="3" algn="ctr">
              <a:lnSpc>
                <a:spcPct val="100000"/>
              </a:lnSpc>
              <a:spcBef>
                <a:spcPts val="0"/>
              </a:spcBef>
              <a:spcAft>
                <a:spcPts val="0"/>
              </a:spcAft>
              <a:buClr>
                <a:schemeClr val="dk2"/>
              </a:buClr>
              <a:buSzPts val="3200"/>
              <a:buFont typeface="Nunito"/>
              <a:buNone/>
              <a:defRPr sz="3200" b="0" i="0" u="none" strike="noStrike" cap="none">
                <a:solidFill>
                  <a:schemeClr val="dk2"/>
                </a:solidFill>
                <a:latin typeface="Nunito"/>
                <a:ea typeface="Nunito"/>
                <a:cs typeface="Nunito"/>
                <a:sym typeface="Nunito"/>
              </a:defRPr>
            </a:lvl4pPr>
            <a:lvl5pPr marR="0" lvl="4" algn="ctr">
              <a:lnSpc>
                <a:spcPct val="100000"/>
              </a:lnSpc>
              <a:spcBef>
                <a:spcPts val="0"/>
              </a:spcBef>
              <a:spcAft>
                <a:spcPts val="0"/>
              </a:spcAft>
              <a:buClr>
                <a:schemeClr val="dk2"/>
              </a:buClr>
              <a:buSzPts val="3200"/>
              <a:buFont typeface="Nunito"/>
              <a:buNone/>
              <a:defRPr sz="3200" b="0" i="0" u="none" strike="noStrike" cap="none">
                <a:solidFill>
                  <a:schemeClr val="dk2"/>
                </a:solidFill>
                <a:latin typeface="Nunito"/>
                <a:ea typeface="Nunito"/>
                <a:cs typeface="Nunito"/>
                <a:sym typeface="Nunito"/>
              </a:defRPr>
            </a:lvl5pPr>
            <a:lvl6pPr marR="0" lvl="5" algn="ctr">
              <a:lnSpc>
                <a:spcPct val="100000"/>
              </a:lnSpc>
              <a:spcBef>
                <a:spcPts val="0"/>
              </a:spcBef>
              <a:spcAft>
                <a:spcPts val="0"/>
              </a:spcAft>
              <a:buClr>
                <a:schemeClr val="dk2"/>
              </a:buClr>
              <a:buSzPts val="3200"/>
              <a:buFont typeface="Nunito"/>
              <a:buNone/>
              <a:defRPr sz="3200" b="0" i="0" u="none" strike="noStrike" cap="none">
                <a:solidFill>
                  <a:schemeClr val="dk2"/>
                </a:solidFill>
                <a:latin typeface="Nunito"/>
                <a:ea typeface="Nunito"/>
                <a:cs typeface="Nunito"/>
                <a:sym typeface="Nunito"/>
              </a:defRPr>
            </a:lvl6pPr>
            <a:lvl7pPr marR="0" lvl="6" algn="ctr">
              <a:lnSpc>
                <a:spcPct val="100000"/>
              </a:lnSpc>
              <a:spcBef>
                <a:spcPts val="0"/>
              </a:spcBef>
              <a:spcAft>
                <a:spcPts val="0"/>
              </a:spcAft>
              <a:buClr>
                <a:schemeClr val="dk2"/>
              </a:buClr>
              <a:buSzPts val="3200"/>
              <a:buFont typeface="Nunito"/>
              <a:buNone/>
              <a:defRPr sz="3200" b="0" i="0" u="none" strike="noStrike" cap="none">
                <a:solidFill>
                  <a:schemeClr val="dk2"/>
                </a:solidFill>
                <a:latin typeface="Nunito"/>
                <a:ea typeface="Nunito"/>
                <a:cs typeface="Nunito"/>
                <a:sym typeface="Nunito"/>
              </a:defRPr>
            </a:lvl7pPr>
            <a:lvl8pPr marR="0" lvl="7" algn="ctr">
              <a:lnSpc>
                <a:spcPct val="100000"/>
              </a:lnSpc>
              <a:spcBef>
                <a:spcPts val="0"/>
              </a:spcBef>
              <a:spcAft>
                <a:spcPts val="0"/>
              </a:spcAft>
              <a:buClr>
                <a:schemeClr val="dk2"/>
              </a:buClr>
              <a:buSzPts val="3200"/>
              <a:buFont typeface="Nunito"/>
              <a:buNone/>
              <a:defRPr sz="3200" b="0" i="0" u="none" strike="noStrike" cap="none">
                <a:solidFill>
                  <a:schemeClr val="dk2"/>
                </a:solidFill>
                <a:latin typeface="Nunito"/>
                <a:ea typeface="Nunito"/>
                <a:cs typeface="Nunito"/>
                <a:sym typeface="Nunito"/>
              </a:defRPr>
            </a:lvl8pPr>
            <a:lvl9pPr marR="0" lvl="8" algn="ctr">
              <a:lnSpc>
                <a:spcPct val="100000"/>
              </a:lnSpc>
              <a:spcBef>
                <a:spcPts val="0"/>
              </a:spcBef>
              <a:spcAft>
                <a:spcPts val="0"/>
              </a:spcAft>
              <a:buClr>
                <a:schemeClr val="dk2"/>
              </a:buClr>
              <a:buSzPts val="3200"/>
              <a:buFont typeface="Nunito"/>
              <a:buNone/>
              <a:defRPr sz="3200" b="0" i="0" u="none" strike="noStrike" cap="none">
                <a:solidFill>
                  <a:schemeClr val="dk2"/>
                </a:solidFill>
                <a:latin typeface="Nunito"/>
                <a:ea typeface="Nunito"/>
                <a:cs typeface="Nunito"/>
                <a:sym typeface="Nunito"/>
              </a:defRPr>
            </a:lvl9pPr>
          </a:lstStyle>
          <a:p>
            <a:endParaRPr/>
          </a:p>
        </p:txBody>
      </p:sp>
      <p:sp>
        <p:nvSpPr>
          <p:cNvPr id="176" name="Google Shape;176;p1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77"/>
        <p:cNvGrpSpPr/>
        <p:nvPr/>
      </p:nvGrpSpPr>
      <p:grpSpPr>
        <a:xfrm>
          <a:off x="0" y="0"/>
          <a:ext cx="0" cy="0"/>
          <a:chOff x="0" y="0"/>
          <a:chExt cx="0" cy="0"/>
        </a:xfrm>
      </p:grpSpPr>
      <p:sp>
        <p:nvSpPr>
          <p:cNvPr id="178" name="Google Shape;178;p1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8"/>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endParaRPr/>
          </a:p>
        </p:txBody>
      </p:sp>
      <p:sp>
        <p:nvSpPr>
          <p:cNvPr id="182" name="Google Shape;182;p18"/>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lstStyle>
            <a:lvl1pPr marL="457200" marR="0" lvl="0" indent="-311150" algn="l">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183" name="Google Shape;183;p18"/>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lstStyle>
            <a:lvl1pPr marL="457200" marR="0" lvl="0" indent="-311150" algn="l">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184" name="Google Shape;184;p1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185"/>
        <p:cNvGrpSpPr/>
        <p:nvPr/>
      </p:nvGrpSpPr>
      <p:grpSpPr>
        <a:xfrm>
          <a:off x="0" y="0"/>
          <a:ext cx="0" cy="0"/>
          <a:chOff x="0" y="0"/>
          <a:chExt cx="0" cy="0"/>
        </a:xfrm>
      </p:grpSpPr>
      <p:sp>
        <p:nvSpPr>
          <p:cNvPr id="186" name="Google Shape;186;p1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9"/>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endParaRPr/>
          </a:p>
        </p:txBody>
      </p:sp>
      <p:sp>
        <p:nvSpPr>
          <p:cNvPr id="190" name="Google Shape;190;p1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191"/>
        <p:cNvGrpSpPr/>
        <p:nvPr/>
      </p:nvGrpSpPr>
      <p:grpSpPr>
        <a:xfrm>
          <a:off x="0" y="0"/>
          <a:ext cx="0" cy="0"/>
          <a:chOff x="0" y="0"/>
          <a:chExt cx="0" cy="0"/>
        </a:xfrm>
      </p:grpSpPr>
      <p:sp>
        <p:nvSpPr>
          <p:cNvPr id="192" name="Google Shape;192;p2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endParaRPr/>
          </a:p>
        </p:txBody>
      </p:sp>
      <p:sp>
        <p:nvSpPr>
          <p:cNvPr id="196" name="Google Shape;196;p20"/>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lstStyle>
            <a:lvl1pPr marL="457200" marR="0" lvl="0" indent="-311150" algn="l">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197" name="Google Shape;197;p2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98"/>
        <p:cNvGrpSpPr/>
        <p:nvPr/>
      </p:nvGrpSpPr>
      <p:grpSpPr>
        <a:xfrm>
          <a:off x="0" y="0"/>
          <a:ext cx="0" cy="0"/>
          <a:chOff x="0" y="0"/>
          <a:chExt cx="0" cy="0"/>
        </a:xfrm>
      </p:grpSpPr>
      <p:sp>
        <p:nvSpPr>
          <p:cNvPr id="199" name="Google Shape;199;p21"/>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1"/>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1" name="Google Shape;201;p21"/>
          <p:cNvGrpSpPr/>
          <p:nvPr/>
        </p:nvGrpSpPr>
        <p:grpSpPr>
          <a:xfrm>
            <a:off x="255991" y="-118"/>
            <a:ext cx="2251347" cy="1043408"/>
            <a:chOff x="3961956" y="4383950"/>
            <a:chExt cx="1160548" cy="548700"/>
          </a:xfrm>
        </p:grpSpPr>
        <p:sp>
          <p:nvSpPr>
            <p:cNvPr id="202" name="Google Shape;202;p21"/>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1"/>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1"/>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5" name="Google Shape;205;p2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6" name="Google Shape;206;p21"/>
          <p:cNvGrpSpPr/>
          <p:nvPr/>
        </p:nvGrpSpPr>
        <p:grpSpPr>
          <a:xfrm>
            <a:off x="34934" y="4522125"/>
            <a:ext cx="1593306" cy="617072"/>
            <a:chOff x="6917201" y="0"/>
            <a:chExt cx="2227777" cy="863400"/>
          </a:xfrm>
        </p:grpSpPr>
        <p:sp>
          <p:nvSpPr>
            <p:cNvPr id="207" name="Google Shape;207;p21"/>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1"/>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1"/>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0" name="Google Shape;210;p21"/>
          <p:cNvGrpSpPr/>
          <p:nvPr/>
        </p:nvGrpSpPr>
        <p:grpSpPr>
          <a:xfrm>
            <a:off x="5886353" y="1243"/>
            <a:ext cx="3257451" cy="1261514"/>
            <a:chOff x="6917201" y="0"/>
            <a:chExt cx="2227777" cy="863400"/>
          </a:xfrm>
        </p:grpSpPr>
        <p:sp>
          <p:nvSpPr>
            <p:cNvPr id="211" name="Google Shape;211;p21"/>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1"/>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1"/>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 name="Google Shape;214;p21"/>
          <p:cNvSpPr txBox="1">
            <a:spLocks noGrp="1"/>
          </p:cNvSpPr>
          <p:nvPr>
            <p:ph type="title"/>
          </p:nvPr>
        </p:nvSpPr>
        <p:spPr>
          <a:xfrm>
            <a:off x="1393929" y="1301146"/>
            <a:ext cx="6366900" cy="2539200"/>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1pPr>
            <a:lvl2pPr marR="0" lvl="1" algn="ctr">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2pPr>
            <a:lvl3pPr marR="0" lvl="2" algn="ctr">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3pPr>
            <a:lvl4pPr marR="0" lvl="3" algn="ctr">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4pPr>
            <a:lvl5pPr marR="0" lvl="4" algn="ctr">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5pPr>
            <a:lvl6pPr marR="0" lvl="5" algn="ctr">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6pPr>
            <a:lvl7pPr marR="0" lvl="6" algn="ctr">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7pPr>
            <a:lvl8pPr marR="0" lvl="7" algn="ctr">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8pPr>
            <a:lvl9pPr marR="0" lvl="8" algn="ctr">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9pPr>
          </a:lstStyle>
          <a:p>
            <a:endParaRPr/>
          </a:p>
        </p:txBody>
      </p:sp>
      <p:sp>
        <p:nvSpPr>
          <p:cNvPr id="215" name="Google Shape;215;p2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216"/>
        <p:cNvGrpSpPr/>
        <p:nvPr/>
      </p:nvGrpSpPr>
      <p:grpSpPr>
        <a:xfrm>
          <a:off x="0" y="0"/>
          <a:ext cx="0" cy="0"/>
          <a:chOff x="0" y="0"/>
          <a:chExt cx="0" cy="0"/>
        </a:xfrm>
      </p:grpSpPr>
      <p:sp>
        <p:nvSpPr>
          <p:cNvPr id="217" name="Google Shape;217;p22"/>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2"/>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2"/>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endParaRPr/>
          </a:p>
        </p:txBody>
      </p:sp>
      <p:sp>
        <p:nvSpPr>
          <p:cNvPr id="221" name="Google Shape;221;p22"/>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1pPr>
            <a:lvl2pPr marR="0" lvl="1" algn="l">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2pPr>
            <a:lvl3pPr marR="0" lvl="2" algn="l">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3pPr>
            <a:lvl4pPr marR="0" lvl="3" algn="l">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4pPr>
            <a:lvl5pPr marR="0" lvl="4" algn="l">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5pPr>
            <a:lvl6pPr marR="0" lvl="5" algn="l">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6pPr>
            <a:lvl7pPr marR="0" lvl="6" algn="l">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7pPr>
            <a:lvl8pPr marR="0" lvl="7" algn="l">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8pPr>
            <a:lvl9pPr marR="0" lvl="8" algn="l">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9pPr>
          </a:lstStyle>
          <a:p>
            <a:endParaRPr/>
          </a:p>
        </p:txBody>
      </p:sp>
      <p:sp>
        <p:nvSpPr>
          <p:cNvPr id="222" name="Google Shape;222;p22"/>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lstStyle>
            <a:lvl1pPr marL="457200" marR="0" lvl="0" indent="-311150" algn="l">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223" name="Google Shape;223;p2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126" name="Google Shape;126;p13"/>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127" name="Google Shape;127;p1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tm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tmp"/><Relationship Id="rId4" Type="http://schemas.openxmlformats.org/officeDocument/2006/relationships/image" Target="../media/image26.tm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file:////var/folders/61/gbqxvv8s1xz7h0w1k8wvqlkw0000gn/T/com.microsoft.Word/WebArchiveCopyPasteTempFiles/000002.png" TargetMode="External"/><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file:////var/folders/61/gbqxvv8s1xz7h0w1k8wvqlkw0000gn/T/com.microsoft.Word/WebArchiveCopyPasteTempFiles/000003.png"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file:////var/folders/61/gbqxvv8s1xz7h0w1k8wvqlkw0000gn/T/com.microsoft.Word/WebArchiveCopyPasteTempFiles/000003.png" TargetMode="External"/><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file:////var/folders/61/gbqxvv8s1xz7h0w1k8wvqlkw0000gn/T/com.microsoft.Word/WebArchiveCopyPasteTempFiles/000003.png" TargetMode="External"/><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file:////var/folders/61/gbqxvv8s1xz7h0w1k8wvqlkw0000gn/T/com.microsoft.Word/WebArchiveCopyPasteTempFiles/000005.png"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file:////var/folders/61/gbqxvv8s1xz7h0w1k8wvqlkw0000gn/T/com.microsoft.Word/WebArchiveCopyPasteTempFiles/00000e.png" TargetMode="External"/><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file:////var/folders/61/gbqxvv8s1xz7h0w1k8wvqlkw0000gn/T/com.microsoft.Word/WebArchiveCopyPasteTempFiles/000002.png"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14" name="组合 13">
            <a:extLst>
              <a:ext uri="{FF2B5EF4-FFF2-40B4-BE49-F238E27FC236}">
                <a16:creationId xmlns:a16="http://schemas.microsoft.com/office/drawing/2014/main" id="{A9BECE42-73A9-4575-8E98-C49C0F6E9FBB}"/>
              </a:ext>
            </a:extLst>
          </p:cNvPr>
          <p:cNvGrpSpPr/>
          <p:nvPr/>
        </p:nvGrpSpPr>
        <p:grpSpPr>
          <a:xfrm>
            <a:off x="0" y="0"/>
            <a:ext cx="9376229" cy="5660571"/>
            <a:chOff x="0" y="0"/>
            <a:chExt cx="9376229" cy="5660571"/>
          </a:xfrm>
        </p:grpSpPr>
        <p:grpSp>
          <p:nvGrpSpPr>
            <p:cNvPr id="13" name="组合 12">
              <a:extLst>
                <a:ext uri="{FF2B5EF4-FFF2-40B4-BE49-F238E27FC236}">
                  <a16:creationId xmlns:a16="http://schemas.microsoft.com/office/drawing/2014/main" id="{453AA42D-A447-472B-963E-9372DA4DD137}"/>
                </a:ext>
              </a:extLst>
            </p:cNvPr>
            <p:cNvGrpSpPr/>
            <p:nvPr/>
          </p:nvGrpSpPr>
          <p:grpSpPr>
            <a:xfrm>
              <a:off x="0" y="0"/>
              <a:ext cx="9376229" cy="5660571"/>
              <a:chOff x="0" y="0"/>
              <a:chExt cx="9376229" cy="5586215"/>
            </a:xfrm>
          </p:grpSpPr>
          <p:pic>
            <p:nvPicPr>
              <p:cNvPr id="9" name="图片 8">
                <a:extLst>
                  <a:ext uri="{FF2B5EF4-FFF2-40B4-BE49-F238E27FC236}">
                    <a16:creationId xmlns:a16="http://schemas.microsoft.com/office/drawing/2014/main" id="{285A5573-2F46-4D3D-A256-16F16DE96E9F}"/>
                  </a:ext>
                </a:extLst>
              </p:cNvPr>
              <p:cNvPicPr>
                <a:picLocks noChangeAspect="1"/>
              </p:cNvPicPr>
              <p:nvPr/>
            </p:nvPicPr>
            <p:blipFill>
              <a:blip r:embed="rId3"/>
              <a:stretch>
                <a:fillRect/>
              </a:stretch>
            </p:blipFill>
            <p:spPr>
              <a:xfrm>
                <a:off x="0" y="0"/>
                <a:ext cx="9144000" cy="5491302"/>
              </a:xfrm>
              <a:prstGeom prst="rect">
                <a:avLst/>
              </a:prstGeom>
            </p:spPr>
          </p:pic>
          <p:pic>
            <p:nvPicPr>
              <p:cNvPr id="12" name="图片 11">
                <a:extLst>
                  <a:ext uri="{FF2B5EF4-FFF2-40B4-BE49-F238E27FC236}">
                    <a16:creationId xmlns:a16="http://schemas.microsoft.com/office/drawing/2014/main" id="{456BC565-247F-4C80-8C36-DEE6C79386E1}"/>
                  </a:ext>
                </a:extLst>
              </p:cNvPr>
              <p:cNvPicPr>
                <a:picLocks noChangeAspect="1"/>
              </p:cNvPicPr>
              <p:nvPr/>
            </p:nvPicPr>
            <p:blipFill rotWithShape="1">
              <a:blip r:embed="rId4"/>
              <a:srcRect l="10688" t="24853" b="-3438"/>
              <a:stretch/>
            </p:blipFill>
            <p:spPr>
              <a:xfrm>
                <a:off x="993239" y="3948515"/>
                <a:ext cx="8382990" cy="1637700"/>
              </a:xfrm>
              <a:prstGeom prst="rect">
                <a:avLst/>
              </a:prstGeom>
            </p:spPr>
          </p:pic>
        </p:grpSp>
        <p:sp>
          <p:nvSpPr>
            <p:cNvPr id="10" name="矩形 9">
              <a:extLst>
                <a:ext uri="{FF2B5EF4-FFF2-40B4-BE49-F238E27FC236}">
                  <a16:creationId xmlns:a16="http://schemas.microsoft.com/office/drawing/2014/main" id="{934A6CC5-8BB7-4D2F-9163-690CA7DD3AAF}"/>
                </a:ext>
              </a:extLst>
            </p:cNvPr>
            <p:cNvSpPr/>
            <p:nvPr/>
          </p:nvSpPr>
          <p:spPr>
            <a:xfrm>
              <a:off x="777087" y="2328757"/>
              <a:ext cx="4549656" cy="557868"/>
            </a:xfrm>
            <a:prstGeom prst="rect">
              <a:avLst/>
            </a:prstGeom>
            <a:solidFill>
              <a:srgbClr val="FC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8" name="Google Shape;248;p25"/>
          <p:cNvSpPr txBox="1">
            <a:spLocks noGrp="1"/>
          </p:cNvSpPr>
          <p:nvPr>
            <p:ph type="ctrTitle" idx="4294967295"/>
          </p:nvPr>
        </p:nvSpPr>
        <p:spPr>
          <a:xfrm>
            <a:off x="0" y="2293938"/>
            <a:ext cx="5951538" cy="77946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3800"/>
              <a:buFont typeface="Nunito"/>
              <a:buNone/>
            </a:pPr>
            <a:r>
              <a:rPr lang="en-US" sz="1800" b="1" dirty="0">
                <a:solidFill>
                  <a:schemeClr val="tx2">
                    <a:lumMod val="25000"/>
                  </a:schemeClr>
                </a:solidFill>
                <a:latin typeface="Nunito" panose="02010600030101010101" charset="0"/>
                <a:cs typeface="Arial" panose="020B0604020202020204" pitchFamily="34" charset="0"/>
              </a:rPr>
              <a:t>Supervised Fraud Model on Application Data</a:t>
            </a:r>
            <a:endParaRPr sz="1800" b="1" dirty="0">
              <a:solidFill>
                <a:schemeClr val="tx2">
                  <a:lumMod val="25000"/>
                </a:schemeClr>
              </a:solidFill>
              <a:latin typeface="Nunito" panose="02010600030101010101" charset="0"/>
              <a:cs typeface="Arial" panose="020B0604020202020204" pitchFamily="34" charset="0"/>
            </a:endParaRPr>
          </a:p>
        </p:txBody>
      </p:sp>
      <p:sp>
        <p:nvSpPr>
          <p:cNvPr id="249" name="Google Shape;249;p25"/>
          <p:cNvSpPr txBox="1">
            <a:spLocks noGrp="1"/>
          </p:cNvSpPr>
          <p:nvPr>
            <p:ph type="subTitle" idx="4294967295"/>
          </p:nvPr>
        </p:nvSpPr>
        <p:spPr>
          <a:xfrm>
            <a:off x="3070225" y="2886075"/>
            <a:ext cx="6073775" cy="1638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lt1"/>
              </a:buClr>
              <a:buSzPts val="1600"/>
              <a:buFont typeface="Calibri"/>
              <a:buNone/>
            </a:pPr>
            <a:endParaRPr sz="15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600"/>
              <a:buFont typeface="Calibri"/>
              <a:buNone/>
            </a:pPr>
            <a:endParaRPr sz="1500" b="0" i="0" u="none" strike="noStrike" cap="none" dirty="0">
              <a:solidFill>
                <a:srgbClr val="000000"/>
              </a:solidFill>
              <a:latin typeface="Calibri"/>
              <a:ea typeface="Calibri"/>
              <a:cs typeface="Calibri"/>
              <a:sym typeface="Calibri"/>
            </a:endParaRPr>
          </a:p>
        </p:txBody>
      </p:sp>
      <p:pic>
        <p:nvPicPr>
          <p:cNvPr id="251" name="Google Shape;251;p25"/>
          <p:cNvPicPr preferRelativeResize="0"/>
          <p:nvPr/>
        </p:nvPicPr>
        <p:blipFill rotWithShape="1">
          <a:blip r:embed="rId5">
            <a:alphaModFix/>
          </a:blip>
          <a:srcRect/>
          <a:stretch/>
        </p:blipFill>
        <p:spPr>
          <a:xfrm>
            <a:off x="777087" y="468200"/>
            <a:ext cx="1240400" cy="301949"/>
          </a:xfrm>
          <a:prstGeom prst="rect">
            <a:avLst/>
          </a:prstGeom>
          <a:noFill/>
          <a:ln>
            <a:noFill/>
          </a:ln>
        </p:spPr>
      </p:pic>
      <p:sp>
        <p:nvSpPr>
          <p:cNvPr id="2" name="TextBox 1">
            <a:extLst>
              <a:ext uri="{FF2B5EF4-FFF2-40B4-BE49-F238E27FC236}">
                <a16:creationId xmlns:a16="http://schemas.microsoft.com/office/drawing/2014/main" id="{2BE695BC-9EC5-A24B-90A6-CEEA81FA849B}"/>
              </a:ext>
            </a:extLst>
          </p:cNvPr>
          <p:cNvSpPr txBox="1"/>
          <p:nvPr/>
        </p:nvSpPr>
        <p:spPr>
          <a:xfrm>
            <a:off x="614249" y="3316815"/>
            <a:ext cx="6149806" cy="1345048"/>
          </a:xfrm>
          <a:prstGeom prst="rect">
            <a:avLst/>
          </a:prstGeom>
          <a:noFill/>
        </p:spPr>
        <p:txBody>
          <a:bodyPr wrap="square" rtlCol="0">
            <a:spAutoFit/>
          </a:bodyPr>
          <a:lstStyle/>
          <a:p>
            <a:pPr>
              <a:lnSpc>
                <a:spcPct val="150000"/>
              </a:lnSpc>
            </a:pPr>
            <a:r>
              <a:rPr lang="en-US" dirty="0"/>
              <a:t>Team4:</a:t>
            </a:r>
          </a:p>
          <a:p>
            <a:pPr>
              <a:lnSpc>
                <a:spcPct val="150000"/>
              </a:lnSpc>
            </a:pPr>
            <a:endParaRPr lang="en-US" dirty="0"/>
          </a:p>
          <a:p>
            <a:pPr>
              <a:lnSpc>
                <a:spcPct val="150000"/>
              </a:lnSpc>
            </a:pPr>
            <a:r>
              <a:rPr lang="en-US" dirty="0" err="1"/>
              <a:t>Yifeng</a:t>
            </a:r>
            <a:r>
              <a:rPr lang="en-US" dirty="0"/>
              <a:t> Wang, Di Zhang, </a:t>
            </a:r>
            <a:r>
              <a:rPr lang="en-US" dirty="0" err="1"/>
              <a:t>Tianxing</a:t>
            </a:r>
            <a:r>
              <a:rPr lang="en-US" dirty="0"/>
              <a:t> Wang</a:t>
            </a:r>
          </a:p>
          <a:p>
            <a:pPr>
              <a:lnSpc>
                <a:spcPct val="150000"/>
              </a:lnSpc>
            </a:pPr>
            <a:r>
              <a:rPr lang="en-US" dirty="0"/>
              <a:t>Yu Qin, </a:t>
            </a:r>
            <a:r>
              <a:rPr lang="en-US" dirty="0" err="1"/>
              <a:t>Juxing</a:t>
            </a:r>
            <a:r>
              <a:rPr lang="en-US" dirty="0"/>
              <a:t> Wang, Xiao Xiao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342"/>
        <p:cNvGrpSpPr/>
        <p:nvPr/>
      </p:nvGrpSpPr>
      <p:grpSpPr>
        <a:xfrm>
          <a:off x="0" y="0"/>
          <a:ext cx="0" cy="0"/>
          <a:chOff x="0" y="0"/>
          <a:chExt cx="0" cy="0"/>
        </a:xfrm>
      </p:grpSpPr>
      <p:sp>
        <p:nvSpPr>
          <p:cNvPr id="343" name="Google Shape;343;p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344" name="Google Shape;344;p34"/>
          <p:cNvPicPr preferRelativeResize="0"/>
          <p:nvPr/>
        </p:nvPicPr>
        <p:blipFill rotWithShape="1">
          <a:blip r:embed="rId3">
            <a:alphaModFix/>
          </a:blip>
          <a:srcRect/>
          <a:stretch/>
        </p:blipFill>
        <p:spPr>
          <a:xfrm>
            <a:off x="4266466" y="821434"/>
            <a:ext cx="729029" cy="1302423"/>
          </a:xfrm>
          <a:prstGeom prst="rect">
            <a:avLst/>
          </a:prstGeom>
          <a:noFill/>
          <a:ln>
            <a:noFill/>
          </a:ln>
        </p:spPr>
      </p:pic>
      <p:sp>
        <p:nvSpPr>
          <p:cNvPr id="345" name="Google Shape;345;p34"/>
          <p:cNvSpPr txBox="1"/>
          <p:nvPr/>
        </p:nvSpPr>
        <p:spPr>
          <a:xfrm>
            <a:off x="1196130" y="3341298"/>
            <a:ext cx="6869700" cy="340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3000" dirty="0">
                <a:latin typeface="Calibri"/>
                <a:ea typeface="Calibri"/>
                <a:cs typeface="Calibri"/>
                <a:sym typeface="Calibri"/>
              </a:rPr>
              <a:t>Data Cleaning</a:t>
            </a:r>
            <a:endParaRPr sz="3000" dirty="0">
              <a:latin typeface="Calibri"/>
              <a:ea typeface="Calibri"/>
              <a:cs typeface="Calibri"/>
              <a:sym typeface="Calibri"/>
            </a:endParaRPr>
          </a:p>
        </p:txBody>
      </p:sp>
      <p:grpSp>
        <p:nvGrpSpPr>
          <p:cNvPr id="346" name="Google Shape;346;p34"/>
          <p:cNvGrpSpPr/>
          <p:nvPr/>
        </p:nvGrpSpPr>
        <p:grpSpPr>
          <a:xfrm>
            <a:off x="3415820" y="2063850"/>
            <a:ext cx="3816166" cy="1015800"/>
            <a:chOff x="3446828" y="2077213"/>
            <a:chExt cx="3505894" cy="1015800"/>
          </a:xfrm>
        </p:grpSpPr>
        <p:grpSp>
          <p:nvGrpSpPr>
            <p:cNvPr id="347" name="Google Shape;347;p34"/>
            <p:cNvGrpSpPr/>
            <p:nvPr/>
          </p:nvGrpSpPr>
          <p:grpSpPr>
            <a:xfrm>
              <a:off x="3446828" y="2207717"/>
              <a:ext cx="2337900" cy="221100"/>
              <a:chOff x="3446828" y="2207717"/>
              <a:chExt cx="2337900" cy="221100"/>
            </a:xfrm>
          </p:grpSpPr>
          <p:cxnSp>
            <p:nvCxnSpPr>
              <p:cNvPr id="348" name="Google Shape;348;p34"/>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349" name="Google Shape;349;p34"/>
              <p:cNvCxnSpPr/>
              <p:nvPr/>
            </p:nvCxnSpPr>
            <p:spPr>
              <a:xfrm>
                <a:off x="3446829" y="2207717"/>
                <a:ext cx="0" cy="221100"/>
              </a:xfrm>
              <a:prstGeom prst="straightConnector1">
                <a:avLst/>
              </a:prstGeom>
              <a:noFill/>
              <a:ln w="19050" cap="flat" cmpd="sng">
                <a:solidFill>
                  <a:schemeClr val="dk2"/>
                </a:solidFill>
                <a:prstDash val="solid"/>
                <a:round/>
                <a:headEnd type="none" w="sm" len="sm"/>
                <a:tailEnd type="none" w="sm" len="sm"/>
              </a:ln>
            </p:spPr>
          </p:cxnSp>
        </p:grpSp>
        <p:grpSp>
          <p:nvGrpSpPr>
            <p:cNvPr id="350" name="Google Shape;350;p34"/>
            <p:cNvGrpSpPr/>
            <p:nvPr/>
          </p:nvGrpSpPr>
          <p:grpSpPr>
            <a:xfrm rot="10800000" flipH="1">
              <a:off x="3446828" y="2860865"/>
              <a:ext cx="2337900" cy="213958"/>
              <a:chOff x="3446828" y="2207717"/>
              <a:chExt cx="2337900" cy="221100"/>
            </a:xfrm>
          </p:grpSpPr>
          <p:cxnSp>
            <p:nvCxnSpPr>
              <p:cNvPr id="351" name="Google Shape;351;p34"/>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352" name="Google Shape;352;p34"/>
              <p:cNvCxnSpPr/>
              <p:nvPr/>
            </p:nvCxnSpPr>
            <p:spPr>
              <a:xfrm>
                <a:off x="3446829" y="2207717"/>
                <a:ext cx="0" cy="221100"/>
              </a:xfrm>
              <a:prstGeom prst="straightConnector1">
                <a:avLst/>
              </a:prstGeom>
              <a:noFill/>
              <a:ln w="19050" cap="flat" cmpd="sng">
                <a:solidFill>
                  <a:schemeClr val="dk2"/>
                </a:solidFill>
                <a:prstDash val="solid"/>
                <a:round/>
                <a:headEnd type="none" w="sm" len="sm"/>
                <a:tailEnd type="none" w="sm" len="sm"/>
              </a:ln>
            </p:spPr>
          </p:cxnSp>
        </p:grpSp>
        <p:sp>
          <p:nvSpPr>
            <p:cNvPr id="353" name="Google Shape;353;p34"/>
            <p:cNvSpPr txBox="1"/>
            <p:nvPr/>
          </p:nvSpPr>
          <p:spPr>
            <a:xfrm>
              <a:off x="3619122" y="2077213"/>
              <a:ext cx="33336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6000" dirty="0">
                  <a:latin typeface="Baumans"/>
                  <a:ea typeface="Baumans"/>
                  <a:cs typeface="Baumans"/>
                  <a:sym typeface="Baumans"/>
                </a:rPr>
                <a:t>    3</a:t>
              </a:r>
              <a:endParaRPr sz="6000" b="0" i="0" u="none" strike="noStrike" cap="none" dirty="0">
                <a:solidFill>
                  <a:srgbClr val="000000"/>
                </a:solidFill>
                <a:latin typeface="Baumans"/>
                <a:ea typeface="Baumans"/>
                <a:cs typeface="Baumans"/>
                <a:sym typeface="Baum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Data Cleaning</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057766"/>
            <a:ext cx="7784579" cy="4085734"/>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1500" b="1" dirty="0"/>
              <a:t>Method</a:t>
            </a:r>
          </a:p>
          <a:p>
            <a:pPr marL="285750" indent="-285750">
              <a:lnSpc>
                <a:spcPct val="120000"/>
              </a:lnSpc>
              <a:buFont typeface="Wingdings" pitchFamily="2" charset="2"/>
              <a:buChar char="v"/>
            </a:pPr>
            <a:r>
              <a:rPr lang="en-US" sz="1500" dirty="0"/>
              <a:t>SSN: </a:t>
            </a:r>
          </a:p>
          <a:p>
            <a:pPr lvl="1">
              <a:lnSpc>
                <a:spcPct val="120000"/>
              </a:lnSpc>
            </a:pPr>
            <a:r>
              <a:rPr lang="en-US" sz="1500" dirty="0"/>
              <a:t>      Replace all “999999999” as Record number</a:t>
            </a:r>
          </a:p>
          <a:p>
            <a:pPr marL="285750" indent="-285750">
              <a:lnSpc>
                <a:spcPct val="120000"/>
              </a:lnSpc>
              <a:buFont typeface="Wingdings" pitchFamily="2" charset="2"/>
              <a:buChar char="v"/>
            </a:pPr>
            <a:r>
              <a:rPr lang="en-US" sz="1500" dirty="0"/>
              <a:t>Address:</a:t>
            </a:r>
          </a:p>
          <a:p>
            <a:pPr>
              <a:lnSpc>
                <a:spcPct val="120000"/>
              </a:lnSpc>
            </a:pPr>
            <a:r>
              <a:rPr lang="en-US" sz="1500" dirty="0"/>
              <a:t>     Replace all “123 MAIN ST” as Record number</a:t>
            </a:r>
          </a:p>
          <a:p>
            <a:pPr marL="285750" indent="-285750">
              <a:lnSpc>
                <a:spcPct val="120000"/>
              </a:lnSpc>
              <a:buFont typeface="Wingdings" pitchFamily="2" charset="2"/>
              <a:buChar char="v"/>
            </a:pPr>
            <a:r>
              <a:rPr lang="en-US" sz="1500" dirty="0" err="1"/>
              <a:t>Homephone</a:t>
            </a:r>
            <a:r>
              <a:rPr lang="en-US" sz="1500" dirty="0"/>
              <a:t>:</a:t>
            </a:r>
          </a:p>
          <a:p>
            <a:pPr>
              <a:lnSpc>
                <a:spcPct val="120000"/>
              </a:lnSpc>
            </a:pPr>
            <a:r>
              <a:rPr lang="en-US" sz="1500" dirty="0"/>
              <a:t>      Replace all “9999999999” as Record number</a:t>
            </a:r>
          </a:p>
          <a:p>
            <a:pPr marL="285750" indent="-285750">
              <a:lnSpc>
                <a:spcPct val="120000"/>
              </a:lnSpc>
              <a:buFont typeface="Wingdings" pitchFamily="2" charset="2"/>
              <a:buChar char="v"/>
            </a:pPr>
            <a:r>
              <a:rPr lang="en-US" sz="1500" dirty="0"/>
              <a:t>Birth of Date:</a:t>
            </a:r>
          </a:p>
          <a:p>
            <a:pPr>
              <a:lnSpc>
                <a:spcPct val="120000"/>
              </a:lnSpc>
            </a:pPr>
            <a:r>
              <a:rPr lang="en-US" sz="1500" dirty="0"/>
              <a:t>      Replace all “19070626” as Record number</a:t>
            </a:r>
          </a:p>
          <a:p>
            <a:pPr marL="285750" indent="-285750">
              <a:lnSpc>
                <a:spcPct val="120000"/>
              </a:lnSpc>
              <a:buFont typeface="Wingdings" pitchFamily="2" charset="2"/>
              <a:buChar char="v"/>
            </a:pPr>
            <a:r>
              <a:rPr lang="en-US" sz="1500" dirty="0"/>
              <a:t>Use February 28 data to act as February 29 data</a:t>
            </a:r>
            <a:endParaRPr lang="en-US" sz="1500" b="1" dirty="0"/>
          </a:p>
          <a:p>
            <a:pPr marL="285750" indent="-285750">
              <a:lnSpc>
                <a:spcPct val="120000"/>
              </a:lnSpc>
              <a:buFont typeface="Arial" panose="020B0604020202020204" pitchFamily="34" charset="0"/>
              <a:buChar char="•"/>
            </a:pPr>
            <a:r>
              <a:rPr lang="en-US" sz="1500" b="1" dirty="0"/>
              <a:t>Reason</a:t>
            </a:r>
          </a:p>
          <a:p>
            <a:pPr marL="285750" indent="-285750">
              <a:lnSpc>
                <a:spcPct val="120000"/>
              </a:lnSpc>
              <a:buFont typeface="Wingdings" pitchFamily="2" charset="2"/>
              <a:buChar char="v"/>
            </a:pPr>
            <a:r>
              <a:rPr lang="en-US" sz="1500" dirty="0"/>
              <a:t>Record number are unique numbers for each records</a:t>
            </a:r>
          </a:p>
          <a:p>
            <a:pPr marL="285750" indent="-285750">
              <a:lnSpc>
                <a:spcPct val="120000"/>
              </a:lnSpc>
              <a:buFont typeface="Wingdings" pitchFamily="2" charset="2"/>
              <a:buChar char="v"/>
            </a:pPr>
            <a:r>
              <a:rPr lang="en-US" sz="1500" dirty="0"/>
              <a:t>There are already fraud labels in each record</a:t>
            </a:r>
          </a:p>
          <a:p>
            <a:endParaRPr lang="en-US" sz="1500" b="1" dirty="0"/>
          </a:p>
          <a:p>
            <a:endParaRPr lang="en-US" sz="1050" dirty="0"/>
          </a:p>
        </p:txBody>
      </p:sp>
    </p:spTree>
    <p:extLst>
      <p:ext uri="{BB962C8B-B14F-4D97-AF65-F5344CB8AC3E}">
        <p14:creationId xmlns:p14="http://schemas.microsoft.com/office/powerpoint/2010/main" val="24910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369"/>
        <p:cNvGrpSpPr/>
        <p:nvPr/>
      </p:nvGrpSpPr>
      <p:grpSpPr>
        <a:xfrm>
          <a:off x="0" y="0"/>
          <a:ext cx="0" cy="0"/>
          <a:chOff x="0" y="0"/>
          <a:chExt cx="0" cy="0"/>
        </a:xfrm>
      </p:grpSpPr>
      <p:sp>
        <p:nvSpPr>
          <p:cNvPr id="370" name="Google Shape;370;p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371" name="Google Shape;371;p36"/>
          <p:cNvPicPr preferRelativeResize="0"/>
          <p:nvPr/>
        </p:nvPicPr>
        <p:blipFill rotWithShape="1">
          <a:blip r:embed="rId3">
            <a:alphaModFix/>
          </a:blip>
          <a:srcRect/>
          <a:stretch/>
        </p:blipFill>
        <p:spPr>
          <a:xfrm>
            <a:off x="4222077" y="821434"/>
            <a:ext cx="729029" cy="1302423"/>
          </a:xfrm>
          <a:prstGeom prst="rect">
            <a:avLst/>
          </a:prstGeom>
          <a:noFill/>
          <a:ln>
            <a:noFill/>
          </a:ln>
        </p:spPr>
      </p:pic>
      <p:sp>
        <p:nvSpPr>
          <p:cNvPr id="372" name="Google Shape;372;p36"/>
          <p:cNvSpPr txBox="1"/>
          <p:nvPr/>
        </p:nvSpPr>
        <p:spPr>
          <a:xfrm>
            <a:off x="867791" y="3341298"/>
            <a:ext cx="7437600" cy="340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3000" dirty="0">
                <a:latin typeface="Calibri"/>
                <a:ea typeface="Calibri"/>
                <a:cs typeface="Calibri"/>
                <a:sym typeface="Calibri"/>
              </a:rPr>
              <a:t>Variable Creation</a:t>
            </a:r>
            <a:endParaRPr sz="1200" dirty="0">
              <a:latin typeface="Calibri"/>
              <a:ea typeface="Calibri"/>
              <a:cs typeface="Calibri"/>
              <a:sym typeface="Calibri"/>
            </a:endParaRPr>
          </a:p>
        </p:txBody>
      </p:sp>
      <p:grpSp>
        <p:nvGrpSpPr>
          <p:cNvPr id="373" name="Google Shape;373;p36"/>
          <p:cNvGrpSpPr/>
          <p:nvPr/>
        </p:nvGrpSpPr>
        <p:grpSpPr>
          <a:xfrm>
            <a:off x="3371431" y="2063850"/>
            <a:ext cx="3816166" cy="1015800"/>
            <a:chOff x="3446828" y="2077213"/>
            <a:chExt cx="3505894" cy="1015800"/>
          </a:xfrm>
        </p:grpSpPr>
        <p:grpSp>
          <p:nvGrpSpPr>
            <p:cNvPr id="374" name="Google Shape;374;p36"/>
            <p:cNvGrpSpPr/>
            <p:nvPr/>
          </p:nvGrpSpPr>
          <p:grpSpPr>
            <a:xfrm>
              <a:off x="3446828" y="2207717"/>
              <a:ext cx="2337900" cy="221100"/>
              <a:chOff x="3446828" y="2207717"/>
              <a:chExt cx="2337900" cy="221100"/>
            </a:xfrm>
          </p:grpSpPr>
          <p:cxnSp>
            <p:nvCxnSpPr>
              <p:cNvPr id="375" name="Google Shape;375;p36"/>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376" name="Google Shape;376;p36"/>
              <p:cNvCxnSpPr/>
              <p:nvPr/>
            </p:nvCxnSpPr>
            <p:spPr>
              <a:xfrm>
                <a:off x="3446829" y="2207717"/>
                <a:ext cx="0" cy="221100"/>
              </a:xfrm>
              <a:prstGeom prst="straightConnector1">
                <a:avLst/>
              </a:prstGeom>
              <a:noFill/>
              <a:ln w="19050" cap="flat" cmpd="sng">
                <a:solidFill>
                  <a:schemeClr val="dk2"/>
                </a:solidFill>
                <a:prstDash val="solid"/>
                <a:round/>
                <a:headEnd type="none" w="sm" len="sm"/>
                <a:tailEnd type="none" w="sm" len="sm"/>
              </a:ln>
            </p:spPr>
          </p:cxnSp>
        </p:grpSp>
        <p:grpSp>
          <p:nvGrpSpPr>
            <p:cNvPr id="377" name="Google Shape;377;p36"/>
            <p:cNvGrpSpPr/>
            <p:nvPr/>
          </p:nvGrpSpPr>
          <p:grpSpPr>
            <a:xfrm rot="10800000" flipH="1">
              <a:off x="3446828" y="2860865"/>
              <a:ext cx="2337900" cy="213958"/>
              <a:chOff x="3446828" y="2207717"/>
              <a:chExt cx="2337900" cy="221100"/>
            </a:xfrm>
          </p:grpSpPr>
          <p:cxnSp>
            <p:nvCxnSpPr>
              <p:cNvPr id="378" name="Google Shape;378;p36"/>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379" name="Google Shape;379;p36"/>
              <p:cNvCxnSpPr/>
              <p:nvPr/>
            </p:nvCxnSpPr>
            <p:spPr>
              <a:xfrm>
                <a:off x="3446829" y="2207717"/>
                <a:ext cx="0" cy="221100"/>
              </a:xfrm>
              <a:prstGeom prst="straightConnector1">
                <a:avLst/>
              </a:prstGeom>
              <a:noFill/>
              <a:ln w="19050" cap="flat" cmpd="sng">
                <a:solidFill>
                  <a:schemeClr val="dk2"/>
                </a:solidFill>
                <a:prstDash val="solid"/>
                <a:round/>
                <a:headEnd type="none" w="sm" len="sm"/>
                <a:tailEnd type="none" w="sm" len="sm"/>
              </a:ln>
            </p:spPr>
          </p:cxnSp>
        </p:grpSp>
        <p:sp>
          <p:nvSpPr>
            <p:cNvPr id="380" name="Google Shape;380;p36"/>
            <p:cNvSpPr txBox="1"/>
            <p:nvPr/>
          </p:nvSpPr>
          <p:spPr>
            <a:xfrm>
              <a:off x="3619122" y="2077213"/>
              <a:ext cx="33336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6000" dirty="0">
                  <a:latin typeface="Baumans"/>
                  <a:ea typeface="Baumans"/>
                  <a:cs typeface="Baumans"/>
                  <a:sym typeface="Baumans"/>
                </a:rPr>
                <a:t>    4</a:t>
              </a:r>
              <a:endParaRPr sz="6000" b="0" i="0" u="none" strike="noStrike" cap="none" dirty="0">
                <a:solidFill>
                  <a:srgbClr val="000000"/>
                </a:solidFill>
                <a:latin typeface="Baumans"/>
                <a:ea typeface="Baumans"/>
                <a:cs typeface="Baumans"/>
                <a:sym typeface="Baum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Variable Creation</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152690"/>
            <a:ext cx="7784579" cy="9583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b="1"/>
              <a:t>Understand Fraud pattern</a:t>
            </a:r>
          </a:p>
          <a:p>
            <a:pPr lvl="0">
              <a:lnSpc>
                <a:spcPct val="150000"/>
              </a:lnSpc>
              <a:buClr>
                <a:srgbClr val="08599C"/>
              </a:buClr>
              <a:buSzPct val="50000"/>
              <a:defRPr/>
            </a:pPr>
            <a:endParaRPr lang="en-US" altLang="zh-CN" sz="120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pic>
        <p:nvPicPr>
          <p:cNvPr id="4" name="Content Placeholder 3">
            <a:extLst>
              <a:ext uri="{FF2B5EF4-FFF2-40B4-BE49-F238E27FC236}">
                <a16:creationId xmlns:a16="http://schemas.microsoft.com/office/drawing/2014/main" id="{0F714028-147E-4A43-837B-870B39A04DB5}"/>
              </a:ext>
            </a:extLst>
          </p:cNvPr>
          <p:cNvPicPr>
            <a:picLocks noChangeAspect="1"/>
          </p:cNvPicPr>
          <p:nvPr/>
        </p:nvPicPr>
        <p:blipFill>
          <a:blip r:embed="rId2"/>
          <a:stretch>
            <a:fillRect/>
          </a:stretch>
        </p:blipFill>
        <p:spPr>
          <a:xfrm>
            <a:off x="864600" y="1925482"/>
            <a:ext cx="1830173" cy="1847732"/>
          </a:xfrm>
          <a:prstGeom prst="rect">
            <a:avLst/>
          </a:prstGeom>
        </p:spPr>
      </p:pic>
      <p:pic>
        <p:nvPicPr>
          <p:cNvPr id="5" name="Picture 5">
            <a:extLst>
              <a:ext uri="{FF2B5EF4-FFF2-40B4-BE49-F238E27FC236}">
                <a16:creationId xmlns:a16="http://schemas.microsoft.com/office/drawing/2014/main" id="{BB734801-E847-2A42-A6C9-D69B23F5076C}"/>
              </a:ext>
            </a:extLst>
          </p:cNvPr>
          <p:cNvPicPr>
            <a:picLocks noChangeAspect="1"/>
          </p:cNvPicPr>
          <p:nvPr/>
        </p:nvPicPr>
        <p:blipFill>
          <a:blip r:embed="rId3"/>
          <a:stretch>
            <a:fillRect/>
          </a:stretch>
        </p:blipFill>
        <p:spPr>
          <a:xfrm>
            <a:off x="3114390" y="1754938"/>
            <a:ext cx="1098764" cy="1098764"/>
          </a:xfrm>
          <a:prstGeom prst="rect">
            <a:avLst/>
          </a:prstGeom>
        </p:spPr>
      </p:pic>
      <p:pic>
        <p:nvPicPr>
          <p:cNvPr id="6" name="Picture 4">
            <a:extLst>
              <a:ext uri="{FF2B5EF4-FFF2-40B4-BE49-F238E27FC236}">
                <a16:creationId xmlns:a16="http://schemas.microsoft.com/office/drawing/2014/main" id="{B6C3FEAD-F82C-244C-93BF-33D1ECF2AE95}"/>
              </a:ext>
            </a:extLst>
          </p:cNvPr>
          <p:cNvPicPr>
            <a:picLocks noChangeAspect="1"/>
          </p:cNvPicPr>
          <p:nvPr/>
        </p:nvPicPr>
        <p:blipFill>
          <a:blip r:embed="rId4"/>
          <a:stretch>
            <a:fillRect/>
          </a:stretch>
        </p:blipFill>
        <p:spPr>
          <a:xfrm>
            <a:off x="3028241" y="3155256"/>
            <a:ext cx="1271061" cy="1235916"/>
          </a:xfrm>
          <a:prstGeom prst="rect">
            <a:avLst/>
          </a:prstGeom>
        </p:spPr>
      </p:pic>
      <p:sp>
        <p:nvSpPr>
          <p:cNvPr id="7" name="Rectangle 6">
            <a:extLst>
              <a:ext uri="{FF2B5EF4-FFF2-40B4-BE49-F238E27FC236}">
                <a16:creationId xmlns:a16="http://schemas.microsoft.com/office/drawing/2014/main" id="{E593DECF-A12D-1041-9A3E-DFFB7073958D}"/>
              </a:ext>
            </a:extLst>
          </p:cNvPr>
          <p:cNvSpPr/>
          <p:nvPr/>
        </p:nvSpPr>
        <p:spPr>
          <a:xfrm>
            <a:off x="4550978" y="1430733"/>
            <a:ext cx="3964370" cy="2773195"/>
          </a:xfrm>
          <a:prstGeom prst="rect">
            <a:avLst/>
          </a:prstGeom>
        </p:spPr>
        <p:txBody>
          <a:bodyPr wrap="square">
            <a:spAutoFit/>
          </a:bodyPr>
          <a:lstStyle/>
          <a:p>
            <a:pPr marL="285750" indent="-285750">
              <a:lnSpc>
                <a:spcPct val="114000"/>
              </a:lnSpc>
              <a:buClr>
                <a:srgbClr val="08599C"/>
              </a:buClr>
              <a:buSzPct val="50000"/>
              <a:buFont typeface="Wingdings" pitchFamily="2" charset="2"/>
              <a:buChar char="v"/>
            </a:pPr>
            <a:r>
              <a:rPr lang="en-US" altLang="zh-CN" dirty="0">
                <a:latin typeface="Arial" panose="020B0604020202020204" pitchFamily="34" charset="0"/>
                <a:ea typeface="楷体" panose="02010609060101010101" pitchFamily="49" charset="-122"/>
              </a:rPr>
              <a:t>An individual fraudster has gotten a list of identity information (stolen, bought on internet…) and is going through this list applying for many products with many identities. He uses the victims’ core identity information (SSN, name, DOB) and his own contact information (address, phone number).</a:t>
            </a:r>
          </a:p>
          <a:p>
            <a:pPr marL="285750" indent="-285750">
              <a:lnSpc>
                <a:spcPct val="114000"/>
              </a:lnSpc>
              <a:buClr>
                <a:srgbClr val="08599C"/>
              </a:buClr>
              <a:buSzPct val="50000"/>
              <a:buFont typeface="Wingdings" pitchFamily="2" charset="2"/>
              <a:buChar char="v"/>
            </a:pPr>
            <a:r>
              <a:rPr lang="en-US" altLang="zh-CN" dirty="0">
                <a:latin typeface="Arial" panose="020B0604020202020204" pitchFamily="34" charset="0"/>
                <a:ea typeface="楷体" panose="02010609060101010101" pitchFamily="49" charset="-122"/>
              </a:rPr>
              <a:t>A victim’s identity was compromised in a data breach and core identity information is being used by many fraudsters.</a:t>
            </a:r>
          </a:p>
        </p:txBody>
      </p:sp>
    </p:spTree>
    <p:extLst>
      <p:ext uri="{BB962C8B-B14F-4D97-AF65-F5344CB8AC3E}">
        <p14:creationId xmlns:p14="http://schemas.microsoft.com/office/powerpoint/2010/main" val="218659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Variable Creation</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152690"/>
            <a:ext cx="7784579" cy="26203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b="1" dirty="0"/>
              <a:t>Process</a:t>
            </a:r>
          </a:p>
          <a:p>
            <a:pPr marL="285750" lvl="0" indent="-285750">
              <a:lnSpc>
                <a:spcPct val="150000"/>
              </a:lnSpc>
              <a:buClr>
                <a:srgbClr val="08599C"/>
              </a:buClr>
              <a:buSzPct val="50000"/>
              <a:buFont typeface="Wingdings" pitchFamily="2" charset="2"/>
              <a:buChar char="v"/>
              <a:defRPr/>
            </a:pPr>
            <a:r>
              <a:rPr lang="en-US" altLang="zh-CN" sz="1200" dirty="0">
                <a:solidFill>
                  <a:prstClr val="black"/>
                </a:solidFill>
                <a:latin typeface="Arial" panose="020B0604020202020204" pitchFamily="34" charset="0"/>
                <a:ea typeface="楷体" panose="02010609060101010101" pitchFamily="49" charset="-122"/>
              </a:rPr>
              <a:t>New variable “</a:t>
            </a:r>
            <a:r>
              <a:rPr lang="en-US" altLang="zh-CN" sz="1200" dirty="0" err="1">
                <a:solidFill>
                  <a:prstClr val="black"/>
                </a:solidFill>
                <a:latin typeface="Arial" panose="020B0604020202020204" pitchFamily="34" charset="0"/>
                <a:ea typeface="楷体" panose="02010609060101010101" pitchFamily="49" charset="-122"/>
              </a:rPr>
              <a:t>name_dob</a:t>
            </a:r>
            <a:r>
              <a:rPr lang="en-US" altLang="zh-CN" sz="1200" dirty="0">
                <a:solidFill>
                  <a:prstClr val="black"/>
                </a:solidFill>
                <a:latin typeface="Arial" panose="020B0604020202020204" pitchFamily="34" charset="0"/>
                <a:ea typeface="楷体" panose="02010609060101010101" pitchFamily="49" charset="-122"/>
              </a:rPr>
              <a:t>: Concatenation of the existing variables “</a:t>
            </a:r>
            <a:r>
              <a:rPr lang="en-US" altLang="zh-CN" sz="1200" dirty="0" err="1">
                <a:solidFill>
                  <a:prstClr val="black"/>
                </a:solidFill>
                <a:latin typeface="Arial" panose="020B0604020202020204" pitchFamily="34" charset="0"/>
                <a:ea typeface="楷体" panose="02010609060101010101" pitchFamily="49" charset="-122"/>
              </a:rPr>
              <a:t>firstname</a:t>
            </a:r>
            <a:r>
              <a:rPr lang="en-US" altLang="zh-CN" sz="1200" dirty="0">
                <a:solidFill>
                  <a:prstClr val="black"/>
                </a:solidFill>
                <a:latin typeface="Arial" panose="020B0604020202020204" pitchFamily="34" charset="0"/>
                <a:ea typeface="楷体" panose="02010609060101010101" pitchFamily="49" charset="-122"/>
              </a:rPr>
              <a:t>”, “</a:t>
            </a:r>
            <a:r>
              <a:rPr lang="en-US" altLang="zh-CN" sz="1200" dirty="0" err="1">
                <a:solidFill>
                  <a:prstClr val="black"/>
                </a:solidFill>
                <a:latin typeface="Arial" panose="020B0604020202020204" pitchFamily="34" charset="0"/>
                <a:ea typeface="楷体" panose="02010609060101010101" pitchFamily="49" charset="-122"/>
              </a:rPr>
              <a:t>lastname</a:t>
            </a:r>
            <a:r>
              <a:rPr lang="en-US" altLang="zh-CN" sz="1200" dirty="0">
                <a:solidFill>
                  <a:prstClr val="black"/>
                </a:solidFill>
                <a:latin typeface="Arial" panose="020B0604020202020204" pitchFamily="34" charset="0"/>
                <a:ea typeface="楷体" panose="02010609060101010101" pitchFamily="49" charset="-122"/>
              </a:rPr>
              <a:t>” and “</a:t>
            </a:r>
            <a:r>
              <a:rPr lang="en-US" altLang="zh-CN" sz="1200" dirty="0" err="1">
                <a:solidFill>
                  <a:prstClr val="black"/>
                </a:solidFill>
                <a:latin typeface="Arial" panose="020B0604020202020204" pitchFamily="34" charset="0"/>
                <a:ea typeface="楷体" panose="02010609060101010101" pitchFamily="49" charset="-122"/>
              </a:rPr>
              <a:t>dob</a:t>
            </a:r>
            <a:r>
              <a:rPr lang="en-US" altLang="zh-CN" sz="1200" dirty="0">
                <a:solidFill>
                  <a:prstClr val="black"/>
                </a:solidFill>
                <a:latin typeface="Arial" panose="020B0604020202020204" pitchFamily="34" charset="0"/>
                <a:ea typeface="楷体" panose="02010609060101010101" pitchFamily="49" charset="-122"/>
              </a:rPr>
              <a:t>”. </a:t>
            </a:r>
          </a:p>
          <a:p>
            <a:pPr marL="285750" lvl="0" indent="-285750">
              <a:lnSpc>
                <a:spcPct val="150000"/>
              </a:lnSpc>
              <a:buClr>
                <a:srgbClr val="08599C"/>
              </a:buClr>
              <a:buSzPct val="50000"/>
              <a:buFont typeface="Wingdings" pitchFamily="2" charset="2"/>
              <a:buChar char="v"/>
              <a:defRPr/>
            </a:pPr>
            <a:r>
              <a:rPr lang="en-US" altLang="zh-CN" sz="1200" dirty="0">
                <a:solidFill>
                  <a:prstClr val="black"/>
                </a:solidFill>
                <a:latin typeface="Arial" panose="020B0604020202020204" pitchFamily="34" charset="0"/>
                <a:ea typeface="楷体" panose="02010609060101010101" pitchFamily="49" charset="-122"/>
              </a:rPr>
              <a:t>New variable “address_zip5: Concatenation of the existing variables “address” and “zip5”. </a:t>
            </a:r>
          </a:p>
          <a:p>
            <a:pPr marL="285750" lvl="0" indent="-285750">
              <a:lnSpc>
                <a:spcPct val="150000"/>
              </a:lnSpc>
              <a:buClr>
                <a:srgbClr val="08599C"/>
              </a:buClr>
              <a:buSzPct val="50000"/>
              <a:buFont typeface="Wingdings" pitchFamily="2" charset="2"/>
              <a:buChar char="v"/>
              <a:defRPr/>
            </a:pPr>
            <a:r>
              <a:rPr lang="en-US" altLang="zh-CN" sz="1200" dirty="0">
                <a:solidFill>
                  <a:prstClr val="black"/>
                </a:solidFill>
                <a:latin typeface="Arial" panose="020B0604020202020204" pitchFamily="34" charset="0"/>
                <a:ea typeface="楷体" panose="02010609060101010101" pitchFamily="49" charset="-122"/>
              </a:rPr>
              <a:t>combine each two entities from the following variables:</a:t>
            </a:r>
          </a:p>
          <a:p>
            <a:pPr lvl="0">
              <a:lnSpc>
                <a:spcPct val="150000"/>
              </a:lnSpc>
              <a:buClr>
                <a:srgbClr val="08599C"/>
              </a:buClr>
              <a:buSzPct val="50000"/>
              <a:defRPr/>
            </a:pPr>
            <a:r>
              <a:rPr lang="en-US" altLang="zh-CN" sz="1200" dirty="0">
                <a:solidFill>
                  <a:prstClr val="black"/>
                </a:solidFill>
                <a:latin typeface="Arial" panose="020B0604020202020204" pitchFamily="34" charset="0"/>
                <a:ea typeface="楷体" panose="02010609060101010101" pitchFamily="49" charset="-122"/>
              </a:rPr>
              <a:t>name, address-zip5, name-</a:t>
            </a:r>
            <a:r>
              <a:rPr lang="en-US" altLang="zh-CN" sz="1200" dirty="0" err="1">
                <a:solidFill>
                  <a:prstClr val="black"/>
                </a:solidFill>
                <a:latin typeface="Arial" panose="020B0604020202020204" pitchFamily="34" charset="0"/>
                <a:ea typeface="楷体" panose="02010609060101010101" pitchFamily="49" charset="-122"/>
              </a:rPr>
              <a:t>dob</a:t>
            </a:r>
            <a:r>
              <a:rPr lang="en-US" altLang="zh-CN" sz="1200" dirty="0">
                <a:solidFill>
                  <a:prstClr val="black"/>
                </a:solidFill>
                <a:latin typeface="Arial" panose="020B0604020202020204" pitchFamily="34" charset="0"/>
                <a:ea typeface="楷体" panose="02010609060101010101" pitchFamily="49" charset="-122"/>
              </a:rPr>
              <a:t>, name-address-zip5, name-</a:t>
            </a:r>
            <a:r>
              <a:rPr lang="en-US" altLang="zh-CN" sz="1200" dirty="0" err="1">
                <a:solidFill>
                  <a:prstClr val="black"/>
                </a:solidFill>
                <a:latin typeface="Arial" panose="020B0604020202020204" pitchFamily="34" charset="0"/>
                <a:ea typeface="楷体" panose="02010609060101010101" pitchFamily="49" charset="-122"/>
              </a:rPr>
              <a:t>dob</a:t>
            </a:r>
            <a:r>
              <a:rPr lang="en-US" altLang="zh-CN" sz="1200" dirty="0">
                <a:solidFill>
                  <a:prstClr val="black"/>
                </a:solidFill>
                <a:latin typeface="Arial" panose="020B0604020202020204" pitchFamily="34" charset="0"/>
                <a:ea typeface="楷体" panose="02010609060101010101" pitchFamily="49" charset="-122"/>
              </a:rPr>
              <a:t>, name-</a:t>
            </a:r>
            <a:r>
              <a:rPr lang="en-US" altLang="zh-CN" sz="1200" dirty="0" err="1">
                <a:solidFill>
                  <a:prstClr val="black"/>
                </a:solidFill>
                <a:latin typeface="Arial" panose="020B0604020202020204" pitchFamily="34" charset="0"/>
                <a:ea typeface="楷体" panose="02010609060101010101" pitchFamily="49" charset="-122"/>
              </a:rPr>
              <a:t>homephone</a:t>
            </a:r>
            <a:r>
              <a:rPr lang="en-US" altLang="zh-CN" sz="1200" dirty="0">
                <a:solidFill>
                  <a:prstClr val="black"/>
                </a:solidFill>
                <a:latin typeface="Arial" panose="020B0604020202020204" pitchFamily="34" charset="0"/>
                <a:ea typeface="楷体" panose="02010609060101010101" pitchFamily="49" charset="-122"/>
              </a:rPr>
              <a:t>, address-zip5-dob, address-zip5-homephone, </a:t>
            </a:r>
            <a:r>
              <a:rPr lang="en-US" altLang="zh-CN" sz="1200" dirty="0" err="1">
                <a:solidFill>
                  <a:prstClr val="black"/>
                </a:solidFill>
                <a:latin typeface="Arial" panose="020B0604020202020204" pitchFamily="34" charset="0"/>
                <a:ea typeface="楷体" panose="02010609060101010101" pitchFamily="49" charset="-122"/>
              </a:rPr>
              <a:t>dob-homephone</a:t>
            </a:r>
            <a:r>
              <a:rPr lang="en-US" altLang="zh-CN" sz="1200" dirty="0">
                <a:solidFill>
                  <a:prstClr val="black"/>
                </a:solidFill>
                <a:latin typeface="Arial" panose="020B0604020202020204" pitchFamily="34" charset="0"/>
                <a:ea typeface="楷体" panose="02010609060101010101" pitchFamily="49" charset="-122"/>
              </a:rPr>
              <a:t>, </a:t>
            </a:r>
            <a:r>
              <a:rPr lang="en-US" altLang="zh-CN" sz="1200" dirty="0" err="1">
                <a:solidFill>
                  <a:prstClr val="black"/>
                </a:solidFill>
                <a:latin typeface="Arial" panose="020B0604020202020204" pitchFamily="34" charset="0"/>
                <a:ea typeface="楷体" panose="02010609060101010101" pitchFamily="49" charset="-122"/>
              </a:rPr>
              <a:t>ssn-firstname</a:t>
            </a:r>
            <a:r>
              <a:rPr lang="en-US" altLang="zh-CN" sz="1200" dirty="0">
                <a:solidFill>
                  <a:prstClr val="black"/>
                </a:solidFill>
                <a:latin typeface="Arial" panose="020B0604020202020204" pitchFamily="34" charset="0"/>
                <a:ea typeface="楷体" panose="02010609060101010101" pitchFamily="49" charset="-122"/>
              </a:rPr>
              <a:t>, </a:t>
            </a:r>
            <a:r>
              <a:rPr lang="en-US" altLang="zh-CN" sz="1200" dirty="0" err="1">
                <a:solidFill>
                  <a:prstClr val="black"/>
                </a:solidFill>
                <a:latin typeface="Arial" panose="020B0604020202020204" pitchFamily="34" charset="0"/>
                <a:ea typeface="楷体" panose="02010609060101010101" pitchFamily="49" charset="-122"/>
              </a:rPr>
              <a:t>ssn-lastname</a:t>
            </a:r>
            <a:r>
              <a:rPr lang="en-US" altLang="zh-CN" sz="1200" dirty="0">
                <a:solidFill>
                  <a:prstClr val="black"/>
                </a:solidFill>
                <a:latin typeface="Arial" panose="020B0604020202020204" pitchFamily="34" charset="0"/>
                <a:ea typeface="楷体" panose="02010609060101010101" pitchFamily="49" charset="-122"/>
              </a:rPr>
              <a:t>, </a:t>
            </a:r>
            <a:r>
              <a:rPr lang="en-US" altLang="zh-CN" sz="1200" dirty="0" err="1">
                <a:solidFill>
                  <a:prstClr val="black"/>
                </a:solidFill>
                <a:latin typeface="Arial" panose="020B0604020202020204" pitchFamily="34" charset="0"/>
                <a:ea typeface="楷体" panose="02010609060101010101" pitchFamily="49" charset="-122"/>
              </a:rPr>
              <a:t>ssn</a:t>
            </a:r>
            <a:r>
              <a:rPr lang="en-US" altLang="zh-CN" sz="1200" dirty="0">
                <a:solidFill>
                  <a:prstClr val="black"/>
                </a:solidFill>
                <a:latin typeface="Arial" panose="020B0604020202020204" pitchFamily="34" charset="0"/>
                <a:ea typeface="楷体" panose="02010609060101010101" pitchFamily="49" charset="-122"/>
              </a:rPr>
              <a:t>-address, ssn-zip5, </a:t>
            </a:r>
            <a:r>
              <a:rPr lang="en-US" altLang="zh-CN" sz="1200" dirty="0" err="1">
                <a:solidFill>
                  <a:prstClr val="black"/>
                </a:solidFill>
                <a:latin typeface="Arial" panose="020B0604020202020204" pitchFamily="34" charset="0"/>
                <a:ea typeface="楷体" panose="02010609060101010101" pitchFamily="49" charset="-122"/>
              </a:rPr>
              <a:t>ssn-dob</a:t>
            </a:r>
            <a:r>
              <a:rPr lang="en-US" altLang="zh-CN" sz="1200" dirty="0">
                <a:solidFill>
                  <a:prstClr val="black"/>
                </a:solidFill>
                <a:latin typeface="Arial" panose="020B0604020202020204" pitchFamily="34" charset="0"/>
                <a:ea typeface="楷体" panose="02010609060101010101" pitchFamily="49" charset="-122"/>
              </a:rPr>
              <a:t>, </a:t>
            </a:r>
            <a:r>
              <a:rPr lang="en-US" altLang="zh-CN" sz="1200" dirty="0" err="1">
                <a:solidFill>
                  <a:prstClr val="black"/>
                </a:solidFill>
                <a:latin typeface="Arial" panose="020B0604020202020204" pitchFamily="34" charset="0"/>
                <a:ea typeface="楷体" panose="02010609060101010101" pitchFamily="49" charset="-122"/>
              </a:rPr>
              <a:t>ssn-homephone</a:t>
            </a:r>
            <a:r>
              <a:rPr lang="en-US" altLang="zh-CN" sz="1200" dirty="0">
                <a:solidFill>
                  <a:prstClr val="black"/>
                </a:solidFill>
                <a:latin typeface="Arial" panose="020B0604020202020204" pitchFamily="34" charset="0"/>
                <a:ea typeface="楷体" panose="02010609060101010101" pitchFamily="49" charset="-122"/>
              </a:rPr>
              <a:t>, </a:t>
            </a:r>
            <a:r>
              <a:rPr lang="en-US" altLang="zh-CN" sz="1200" dirty="0" err="1">
                <a:solidFill>
                  <a:prstClr val="black"/>
                </a:solidFill>
                <a:latin typeface="Arial" panose="020B0604020202020204" pitchFamily="34" charset="0"/>
                <a:ea typeface="楷体" panose="02010609060101010101" pitchFamily="49" charset="-122"/>
              </a:rPr>
              <a:t>ssn</a:t>
            </a:r>
            <a:r>
              <a:rPr lang="en-US" altLang="zh-CN" sz="1200" dirty="0">
                <a:solidFill>
                  <a:prstClr val="black"/>
                </a:solidFill>
                <a:latin typeface="Arial" panose="020B0604020202020204" pitchFamily="34" charset="0"/>
                <a:ea typeface="楷体" panose="02010609060101010101" pitchFamily="49" charset="-122"/>
              </a:rPr>
              <a:t>-name, ssn-address-zip5, </a:t>
            </a:r>
            <a:r>
              <a:rPr lang="en-US" altLang="zh-CN" sz="1200" dirty="0" err="1">
                <a:solidFill>
                  <a:prstClr val="black"/>
                </a:solidFill>
                <a:latin typeface="Arial" panose="020B0604020202020204" pitchFamily="34" charset="0"/>
                <a:ea typeface="楷体" panose="02010609060101010101" pitchFamily="49" charset="-122"/>
              </a:rPr>
              <a:t>ssn</a:t>
            </a:r>
            <a:r>
              <a:rPr lang="en-US" altLang="zh-CN" sz="1200" dirty="0">
                <a:solidFill>
                  <a:prstClr val="black"/>
                </a:solidFill>
                <a:latin typeface="Arial" panose="020B0604020202020204" pitchFamily="34" charset="0"/>
                <a:ea typeface="楷体" panose="02010609060101010101" pitchFamily="49" charset="-122"/>
              </a:rPr>
              <a:t>-name-</a:t>
            </a:r>
            <a:r>
              <a:rPr lang="en-US" altLang="zh-CN" sz="1200" dirty="0" err="1">
                <a:solidFill>
                  <a:prstClr val="black"/>
                </a:solidFill>
                <a:latin typeface="Arial" panose="020B0604020202020204" pitchFamily="34" charset="0"/>
                <a:ea typeface="楷体" panose="02010609060101010101" pitchFamily="49" charset="-122"/>
              </a:rPr>
              <a:t>dob</a:t>
            </a:r>
            <a:endParaRPr lang="en-US" altLang="zh-CN" sz="1200" dirty="0">
              <a:solidFill>
                <a:prstClr val="black"/>
              </a:solidFill>
              <a:latin typeface="Arial" panose="020B0604020202020204" pitchFamily="34" charset="0"/>
              <a:ea typeface="楷体" panose="02010609060101010101" pitchFamily="49" charset="-122"/>
            </a:endParaRPr>
          </a:p>
          <a:p>
            <a:pPr lvl="0">
              <a:lnSpc>
                <a:spcPct val="150000"/>
              </a:lnSpc>
              <a:buClr>
                <a:srgbClr val="08599C"/>
              </a:buClr>
              <a:buSzPct val="50000"/>
              <a:defRPr/>
            </a:pPr>
            <a:endParaRPr lang="en-US" altLang="zh-CN" sz="1200"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spTree>
    <p:extLst>
      <p:ext uri="{BB962C8B-B14F-4D97-AF65-F5344CB8AC3E}">
        <p14:creationId xmlns:p14="http://schemas.microsoft.com/office/powerpoint/2010/main" val="377704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Variable Creation</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152690"/>
            <a:ext cx="7784579" cy="28973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b="1" dirty="0"/>
              <a:t>Variable Composition</a:t>
            </a:r>
          </a:p>
          <a:p>
            <a:pPr marL="171450" indent="-171450">
              <a:lnSpc>
                <a:spcPct val="150000"/>
              </a:lnSpc>
              <a:buClr>
                <a:srgbClr val="08599C"/>
              </a:buClr>
              <a:buSzPct val="50000"/>
              <a:buFont typeface="Wingdings" pitchFamily="2" charset="2"/>
              <a:buChar char="v"/>
            </a:pPr>
            <a:r>
              <a:rPr lang="en-US" altLang="zh-CN" sz="1200" dirty="0">
                <a:latin typeface="Arial" panose="020B0604020202020204" pitchFamily="34" charset="0"/>
                <a:ea typeface="楷体" panose="02010609060101010101" pitchFamily="49" charset="-122"/>
              </a:rPr>
              <a:t>Since this analysis involves time, we chose several different time windows, 0,1, 3 ,7, 30, 90, 180 days. The rationale is to capture more fraudulent applications that might be different in those time windows. </a:t>
            </a:r>
          </a:p>
          <a:p>
            <a:pPr marL="171450" indent="-171450">
              <a:lnSpc>
                <a:spcPct val="150000"/>
              </a:lnSpc>
              <a:buClr>
                <a:srgbClr val="08599C"/>
              </a:buClr>
              <a:buSzPct val="50000"/>
              <a:buFont typeface="Wingdings" pitchFamily="2" charset="2"/>
              <a:buChar char="v"/>
            </a:pPr>
            <a:r>
              <a:rPr lang="en-US" altLang="zh-CN" sz="1200" dirty="0">
                <a:latin typeface="Arial" panose="020B0604020202020204" pitchFamily="34" charset="0"/>
                <a:ea typeface="楷体" panose="02010609060101010101" pitchFamily="49" charset="-122"/>
              </a:rPr>
              <a:t>Days since last seen: how many days since I last saw that entity or combination group</a:t>
            </a:r>
          </a:p>
          <a:p>
            <a:pPr marL="171450" indent="-171450">
              <a:lnSpc>
                <a:spcPct val="150000"/>
              </a:lnSpc>
              <a:buClr>
                <a:srgbClr val="08599C"/>
              </a:buClr>
              <a:buSzPct val="50000"/>
              <a:buFont typeface="Wingdings" pitchFamily="2" charset="2"/>
              <a:buChar char="v"/>
            </a:pPr>
            <a:r>
              <a:rPr lang="en-US" altLang="zh-CN" sz="1200" dirty="0">
                <a:latin typeface="Arial" panose="020B0604020202020204" pitchFamily="34" charset="0"/>
                <a:ea typeface="楷体" panose="02010609060101010101" pitchFamily="49" charset="-122"/>
              </a:rPr>
              <a:t>Velocity: number of records/entity seen over the past n days, n = 0, 1, 3, 7, 30,90,180 </a:t>
            </a:r>
          </a:p>
          <a:p>
            <a:pPr marL="171450" indent="-171450">
              <a:lnSpc>
                <a:spcPct val="150000"/>
              </a:lnSpc>
              <a:buClr>
                <a:srgbClr val="08599C"/>
              </a:buClr>
              <a:buSzPct val="50000"/>
              <a:buFont typeface="Wingdings" pitchFamily="2" charset="2"/>
              <a:buChar char="v"/>
            </a:pPr>
            <a:r>
              <a:rPr lang="en-US" altLang="zh-CN" sz="1200" dirty="0">
                <a:latin typeface="Arial" panose="020B0604020202020204" pitchFamily="34" charset="0"/>
                <a:ea typeface="楷体" panose="02010609060101010101" pitchFamily="49" charset="-122"/>
              </a:rPr>
              <a:t>Velocity Change</a:t>
            </a:r>
            <a:r>
              <a:rPr lang="zh-CN" altLang="en-US" sz="1200" dirty="0">
                <a:latin typeface="Arial" panose="020B0604020202020204" pitchFamily="34" charset="0"/>
                <a:ea typeface="楷体" panose="02010609060101010101" pitchFamily="49" charset="-122"/>
              </a:rPr>
              <a:t>：</a:t>
            </a:r>
            <a:r>
              <a:rPr lang="en-US" altLang="zh-CN" sz="1200" dirty="0">
                <a:latin typeface="Arial" panose="020B0604020202020204" pitchFamily="34" charset="0"/>
                <a:ea typeface="楷体" panose="02010609060101010101" pitchFamily="49" charset="-122"/>
              </a:rPr>
              <a:t>number of records/entity seen over the past 1, days/ number of records/entity seen over the past 30,180 days</a:t>
            </a:r>
          </a:p>
          <a:p>
            <a:pPr marL="171450" indent="-171450">
              <a:lnSpc>
                <a:spcPct val="150000"/>
              </a:lnSpc>
              <a:buClr>
                <a:srgbClr val="08599C"/>
              </a:buClr>
              <a:buSzPct val="50000"/>
              <a:buFont typeface="Wingdings" pitchFamily="2" charset="2"/>
              <a:buChar char="v"/>
            </a:pPr>
            <a:r>
              <a:rPr lang="en-US" altLang="zh-CN" sz="1200" dirty="0">
                <a:latin typeface="Arial" panose="020B0604020202020204" pitchFamily="34" charset="0"/>
                <a:ea typeface="楷体" panose="02010609060101010101" pitchFamily="49" charset="-122"/>
              </a:rPr>
              <a:t>Risk table</a:t>
            </a:r>
            <a:r>
              <a:rPr lang="zh-CN" altLang="en-US" sz="1200" dirty="0">
                <a:latin typeface="Arial" panose="020B0604020202020204" pitchFamily="34" charset="0"/>
                <a:ea typeface="楷体" panose="02010609060101010101" pitchFamily="49" charset="-122"/>
              </a:rPr>
              <a:t>：</a:t>
            </a:r>
            <a:r>
              <a:rPr lang="en-US" altLang="zh-CN" sz="1200" dirty="0" err="1">
                <a:latin typeface="Arial" panose="020B0604020202020204" pitchFamily="34" charset="0"/>
                <a:ea typeface="楷体" panose="02010609060101010101" pitchFamily="49" charset="-122"/>
              </a:rPr>
              <a:t>ssn</a:t>
            </a:r>
            <a:endParaRPr lang="en-US" altLang="zh-CN" sz="1200" dirty="0">
              <a:latin typeface="Arial" panose="020B0604020202020204" pitchFamily="34" charset="0"/>
              <a:ea typeface="楷体" panose="02010609060101010101" pitchFamily="49" charset="-122"/>
            </a:endParaRPr>
          </a:p>
          <a:p>
            <a:pPr marL="171450" lvl="0" indent="-171450">
              <a:lnSpc>
                <a:spcPct val="150000"/>
              </a:lnSpc>
              <a:buClr>
                <a:srgbClr val="08599C"/>
              </a:buClr>
              <a:buSzPct val="50000"/>
              <a:buFont typeface="Wingdings" pitchFamily="2" charset="2"/>
              <a:buChar char="v"/>
              <a:defRPr/>
            </a:pPr>
            <a:endParaRPr lang="en-US" altLang="zh-CN" sz="1200"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spTree>
    <p:extLst>
      <p:ext uri="{BB962C8B-B14F-4D97-AF65-F5344CB8AC3E}">
        <p14:creationId xmlns:p14="http://schemas.microsoft.com/office/powerpoint/2010/main" val="26176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399"/>
        <p:cNvGrpSpPr/>
        <p:nvPr/>
      </p:nvGrpSpPr>
      <p:grpSpPr>
        <a:xfrm>
          <a:off x="0" y="0"/>
          <a:ext cx="0" cy="0"/>
          <a:chOff x="0" y="0"/>
          <a:chExt cx="0" cy="0"/>
        </a:xfrm>
      </p:grpSpPr>
      <p:sp>
        <p:nvSpPr>
          <p:cNvPr id="400" name="Google Shape;400;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401" name="Google Shape;401;p38"/>
          <p:cNvPicPr preferRelativeResize="0"/>
          <p:nvPr/>
        </p:nvPicPr>
        <p:blipFill rotWithShape="1">
          <a:blip r:embed="rId3">
            <a:alphaModFix/>
          </a:blip>
          <a:srcRect/>
          <a:stretch/>
        </p:blipFill>
        <p:spPr>
          <a:xfrm>
            <a:off x="4230955" y="832048"/>
            <a:ext cx="729029" cy="1302423"/>
          </a:xfrm>
          <a:prstGeom prst="rect">
            <a:avLst/>
          </a:prstGeom>
          <a:noFill/>
          <a:ln>
            <a:noFill/>
          </a:ln>
        </p:spPr>
      </p:pic>
      <p:sp>
        <p:nvSpPr>
          <p:cNvPr id="402" name="Google Shape;402;p38"/>
          <p:cNvSpPr txBox="1"/>
          <p:nvPr/>
        </p:nvSpPr>
        <p:spPr>
          <a:xfrm>
            <a:off x="1362219" y="3117657"/>
            <a:ext cx="6466500" cy="340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3000" dirty="0">
                <a:latin typeface="Calibri"/>
                <a:ea typeface="Calibri"/>
                <a:cs typeface="Calibri"/>
                <a:sym typeface="Calibri"/>
              </a:rPr>
              <a:t>Feature</a:t>
            </a:r>
            <a:r>
              <a:rPr lang="zh-CN" altLang="en-US" sz="3000" dirty="0">
                <a:latin typeface="Calibri"/>
                <a:ea typeface="Calibri"/>
                <a:cs typeface="Calibri"/>
                <a:sym typeface="Calibri"/>
              </a:rPr>
              <a:t> </a:t>
            </a:r>
            <a:r>
              <a:rPr lang="en-US" altLang="zh-CN" sz="3000" dirty="0">
                <a:latin typeface="Calibri"/>
                <a:ea typeface="Calibri"/>
                <a:cs typeface="Calibri"/>
                <a:sym typeface="Calibri"/>
              </a:rPr>
              <a:t>Selection</a:t>
            </a:r>
            <a:endParaRPr sz="3000" dirty="0">
              <a:latin typeface="Calibri"/>
              <a:ea typeface="Calibri"/>
              <a:cs typeface="Calibri"/>
              <a:sym typeface="Calibri"/>
            </a:endParaRPr>
          </a:p>
        </p:txBody>
      </p:sp>
      <p:grpSp>
        <p:nvGrpSpPr>
          <p:cNvPr id="403" name="Google Shape;403;p38"/>
          <p:cNvGrpSpPr/>
          <p:nvPr/>
        </p:nvGrpSpPr>
        <p:grpSpPr>
          <a:xfrm>
            <a:off x="3380309" y="2094714"/>
            <a:ext cx="3939817" cy="1015800"/>
            <a:chOff x="3446828" y="2097463"/>
            <a:chExt cx="3619492" cy="1015800"/>
          </a:xfrm>
        </p:grpSpPr>
        <p:grpSp>
          <p:nvGrpSpPr>
            <p:cNvPr id="404" name="Google Shape;404;p38"/>
            <p:cNvGrpSpPr/>
            <p:nvPr/>
          </p:nvGrpSpPr>
          <p:grpSpPr>
            <a:xfrm>
              <a:off x="3446828" y="2207717"/>
              <a:ext cx="2337900" cy="221100"/>
              <a:chOff x="3446828" y="2207717"/>
              <a:chExt cx="2337900" cy="221100"/>
            </a:xfrm>
          </p:grpSpPr>
          <p:cxnSp>
            <p:nvCxnSpPr>
              <p:cNvPr id="405" name="Google Shape;405;p38"/>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406" name="Google Shape;406;p38"/>
              <p:cNvCxnSpPr/>
              <p:nvPr/>
            </p:nvCxnSpPr>
            <p:spPr>
              <a:xfrm>
                <a:off x="3446829" y="2207717"/>
                <a:ext cx="0" cy="221100"/>
              </a:xfrm>
              <a:prstGeom prst="straightConnector1">
                <a:avLst/>
              </a:prstGeom>
              <a:noFill/>
              <a:ln w="19050" cap="flat" cmpd="sng">
                <a:solidFill>
                  <a:schemeClr val="dk2"/>
                </a:solidFill>
                <a:prstDash val="solid"/>
                <a:round/>
                <a:headEnd type="none" w="sm" len="sm"/>
                <a:tailEnd type="none" w="sm" len="sm"/>
              </a:ln>
            </p:spPr>
          </p:cxnSp>
        </p:grpSp>
        <p:grpSp>
          <p:nvGrpSpPr>
            <p:cNvPr id="407" name="Google Shape;407;p38"/>
            <p:cNvGrpSpPr/>
            <p:nvPr/>
          </p:nvGrpSpPr>
          <p:grpSpPr>
            <a:xfrm rot="10800000" flipH="1">
              <a:off x="3446828" y="2860865"/>
              <a:ext cx="2337900" cy="213958"/>
              <a:chOff x="3446828" y="2207717"/>
              <a:chExt cx="2337900" cy="221100"/>
            </a:xfrm>
          </p:grpSpPr>
          <p:cxnSp>
            <p:nvCxnSpPr>
              <p:cNvPr id="408" name="Google Shape;408;p38"/>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409" name="Google Shape;409;p38"/>
              <p:cNvCxnSpPr/>
              <p:nvPr/>
            </p:nvCxnSpPr>
            <p:spPr>
              <a:xfrm>
                <a:off x="3446829" y="2207717"/>
                <a:ext cx="0" cy="221100"/>
              </a:xfrm>
              <a:prstGeom prst="straightConnector1">
                <a:avLst/>
              </a:prstGeom>
              <a:noFill/>
              <a:ln w="19050" cap="flat" cmpd="sng">
                <a:solidFill>
                  <a:schemeClr val="dk2"/>
                </a:solidFill>
                <a:prstDash val="solid"/>
                <a:round/>
                <a:headEnd type="none" w="sm" len="sm"/>
                <a:tailEnd type="none" w="sm" len="sm"/>
              </a:ln>
            </p:spPr>
          </p:cxnSp>
        </p:grpSp>
        <p:sp>
          <p:nvSpPr>
            <p:cNvPr id="410" name="Google Shape;410;p38"/>
            <p:cNvSpPr txBox="1"/>
            <p:nvPr/>
          </p:nvSpPr>
          <p:spPr>
            <a:xfrm>
              <a:off x="3732720" y="2097463"/>
              <a:ext cx="33336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altLang="en-US" sz="6000" dirty="0">
                  <a:latin typeface="Baumans"/>
                  <a:ea typeface="Baumans"/>
                  <a:cs typeface="Baumans"/>
                  <a:sym typeface="Baumans"/>
                </a:rPr>
                <a:t>   </a:t>
              </a:r>
              <a:r>
                <a:rPr lang="en-US" sz="6000" dirty="0">
                  <a:latin typeface="Baumans"/>
                  <a:ea typeface="Baumans"/>
                  <a:cs typeface="Baumans"/>
                  <a:sym typeface="Baumans"/>
                </a:rPr>
                <a:t>5</a:t>
              </a:r>
              <a:endParaRPr sz="6000" b="0" i="0" u="none" strike="noStrike" cap="none" dirty="0">
                <a:solidFill>
                  <a:srgbClr val="000000"/>
                </a:solidFill>
                <a:latin typeface="Baumans"/>
                <a:ea typeface="Baumans"/>
                <a:cs typeface="Baumans"/>
                <a:sym typeface="Baum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Feature Selection</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152690"/>
            <a:ext cx="7784579" cy="41899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b="1" dirty="0"/>
              <a:t>Process</a:t>
            </a:r>
          </a:p>
          <a:p>
            <a:pPr marL="285750" indent="-285750">
              <a:lnSpc>
                <a:spcPct val="150000"/>
              </a:lnSpc>
              <a:buClr>
                <a:srgbClr val="08599C"/>
              </a:buClr>
              <a:buSzPct val="50000"/>
              <a:buFont typeface="Wingdings" pitchFamily="2" charset="2"/>
              <a:buChar char="v"/>
              <a:defRPr/>
            </a:pPr>
            <a:r>
              <a:rPr lang="en-US" altLang="zh-CN" sz="1200" dirty="0">
                <a:solidFill>
                  <a:prstClr val="black"/>
                </a:solidFill>
                <a:latin typeface="Arial" panose="020B0604020202020204" pitchFamily="34" charset="0"/>
                <a:ea typeface="楷体" panose="02010609060101010101" pitchFamily="49" charset="-122"/>
              </a:rPr>
              <a:t>Filter(KS/FDR): 310-&gt;200</a:t>
            </a:r>
          </a:p>
          <a:p>
            <a:pPr marL="285750" lvl="0" indent="-285750">
              <a:lnSpc>
                <a:spcPct val="150000"/>
              </a:lnSpc>
              <a:buClr>
                <a:srgbClr val="08599C"/>
              </a:buClr>
              <a:buSzPct val="50000"/>
              <a:buFont typeface="Wingdings" pitchFamily="2" charset="2"/>
              <a:buChar char="v"/>
              <a:defRPr/>
            </a:pPr>
            <a:r>
              <a:rPr lang="en-US" altLang="zh-CN" sz="1200" dirty="0">
                <a:solidFill>
                  <a:prstClr val="black"/>
                </a:solidFill>
                <a:latin typeface="Arial" panose="020B0604020202020204" pitchFamily="34" charset="0"/>
                <a:ea typeface="楷体" panose="02010609060101010101" pitchFamily="49" charset="-122"/>
              </a:rPr>
              <a:t>Wrapper(logistic regression): 200-&gt;100-&gt;50-&gt;25</a:t>
            </a:r>
          </a:p>
          <a:p>
            <a:pPr marL="285750" lvl="0" indent="-285750">
              <a:lnSpc>
                <a:spcPct val="150000"/>
              </a:lnSpc>
              <a:buSzPct val="50000"/>
              <a:buFont typeface="Wingdings" pitchFamily="2" charset="2"/>
              <a:buChar char="§"/>
              <a:defRPr/>
            </a:pPr>
            <a:r>
              <a:rPr lang="en-US" altLang="zh-CN" sz="1500" b="1" dirty="0"/>
              <a:t>KS and FDR</a:t>
            </a:r>
          </a:p>
          <a:p>
            <a:pPr marL="285750" indent="-2857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Prepare the dataset:</a:t>
            </a:r>
          </a:p>
          <a:p>
            <a:pPr>
              <a:lnSpc>
                <a:spcPct val="150000"/>
              </a:lnSpc>
              <a:buClr>
                <a:srgbClr val="08599C"/>
              </a:buClr>
              <a:buSzPct val="50000"/>
              <a:defRPr/>
            </a:pPr>
            <a:r>
              <a:rPr lang="en-US" sz="1200" dirty="0">
                <a:solidFill>
                  <a:prstClr val="black"/>
                </a:solidFill>
                <a:latin typeface="Arial" panose="020B0604020202020204" pitchFamily="34" charset="0"/>
                <a:ea typeface="楷体" panose="02010609060101010101" pitchFamily="49" charset="-122"/>
              </a:rPr>
              <a:t>January – October Dataset: training and testing for modeling (training randomly choose 80%, testing is the remained 20%)</a:t>
            </a:r>
          </a:p>
          <a:p>
            <a:pPr>
              <a:lnSpc>
                <a:spcPct val="150000"/>
              </a:lnSpc>
              <a:buClr>
                <a:srgbClr val="08599C"/>
              </a:buClr>
              <a:buSzPct val="50000"/>
              <a:defRPr/>
            </a:pPr>
            <a:r>
              <a:rPr lang="en-US" sz="1200" dirty="0">
                <a:solidFill>
                  <a:prstClr val="black"/>
                </a:solidFill>
                <a:latin typeface="Arial" panose="020B0604020202020204" pitchFamily="34" charset="0"/>
                <a:ea typeface="楷体" panose="02010609060101010101" pitchFamily="49" charset="-122"/>
              </a:rPr>
              <a:t>November – December Dataset: out of time data </a:t>
            </a:r>
          </a:p>
          <a:p>
            <a:pPr marL="171450" indent="-171450">
              <a:lnSpc>
                <a:spcPct val="150000"/>
              </a:lnSpc>
              <a:buClr>
                <a:srgbClr val="08599C"/>
              </a:buClr>
              <a:buSzPct val="50000"/>
              <a:buFont typeface="Wingdings" pitchFamily="2" charset="2"/>
              <a:buChar char="v"/>
              <a:defRPr/>
            </a:pPr>
            <a:r>
              <a:rPr lang="en-US" altLang="zh-CN" sz="1200" dirty="0">
                <a:solidFill>
                  <a:prstClr val="black"/>
                </a:solidFill>
                <a:latin typeface="Arial" panose="020B0604020202020204" pitchFamily="34" charset="0"/>
                <a:ea typeface="楷体" panose="02010609060101010101" pitchFamily="49" charset="-122"/>
              </a:rPr>
              <a:t>Kolmogorov-Smirnov (KS) </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Fraud Detection Rate (FDR) </a:t>
            </a:r>
          </a:p>
          <a:p>
            <a:pPr marL="171450" indent="-171450">
              <a:lnSpc>
                <a:spcPct val="150000"/>
              </a:lnSpc>
              <a:buClr>
                <a:srgbClr val="08599C"/>
              </a:buClr>
              <a:buSzPct val="50000"/>
              <a:buFont typeface="Wingdings" pitchFamily="2" charset="2"/>
              <a:buChar char="v"/>
              <a:defRPr/>
            </a:pPr>
            <a:r>
              <a:rPr lang="en-US" altLang="zh-CN" sz="1200" dirty="0">
                <a:solidFill>
                  <a:prstClr val="black"/>
                </a:solidFill>
                <a:latin typeface="Arial" panose="020B0604020202020204" pitchFamily="34" charset="0"/>
                <a:ea typeface="楷体" panose="02010609060101010101" pitchFamily="49" charset="-122"/>
              </a:rPr>
              <a:t>Average KS and FDR score, sort from high to low</a:t>
            </a:r>
          </a:p>
          <a:p>
            <a:pPr lvl="0">
              <a:lnSpc>
                <a:spcPct val="150000"/>
              </a:lnSpc>
              <a:buSzPct val="50000"/>
              <a:defRPr/>
            </a:pPr>
            <a:endParaRPr lang="en-US" altLang="zh-CN" sz="1500" b="1" dirty="0"/>
          </a:p>
          <a:p>
            <a:pPr lvl="0">
              <a:lnSpc>
                <a:spcPct val="150000"/>
              </a:lnSpc>
              <a:buClr>
                <a:srgbClr val="08599C"/>
              </a:buClr>
              <a:buSzPct val="50000"/>
              <a:defRPr/>
            </a:pPr>
            <a:endParaRPr lang="en-US" altLang="zh-CN" sz="1200" b="1"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spTree>
    <p:extLst>
      <p:ext uri="{BB962C8B-B14F-4D97-AF65-F5344CB8AC3E}">
        <p14:creationId xmlns:p14="http://schemas.microsoft.com/office/powerpoint/2010/main" val="77758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Feature Selection</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152690"/>
            <a:ext cx="7784579" cy="229716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b="1" dirty="0"/>
              <a:t>Wrapper</a:t>
            </a:r>
          </a:p>
          <a:p>
            <a:pPr>
              <a:lnSpc>
                <a:spcPct val="150000"/>
              </a:lnSpc>
            </a:pPr>
            <a:r>
              <a:rPr lang="en-US" dirty="0"/>
              <a:t>Recursive feature elimination and cross-validated selection with logistics regression is used to get the feature rankings, then selecting best number of features.</a:t>
            </a:r>
          </a:p>
          <a:p>
            <a:pPr>
              <a:lnSpc>
                <a:spcPct val="150000"/>
              </a:lnSpc>
            </a:pPr>
            <a:endParaRPr lang="en-US" sz="1500" b="1" dirty="0"/>
          </a:p>
          <a:p>
            <a:pPr lvl="0">
              <a:lnSpc>
                <a:spcPct val="150000"/>
              </a:lnSpc>
              <a:buSzPct val="50000"/>
              <a:defRPr/>
            </a:pPr>
            <a:endParaRPr lang="en-US" altLang="zh-CN" sz="1500" b="1" dirty="0"/>
          </a:p>
          <a:p>
            <a:pPr lvl="0">
              <a:lnSpc>
                <a:spcPct val="150000"/>
              </a:lnSpc>
              <a:buClr>
                <a:srgbClr val="08599C"/>
              </a:buClr>
              <a:buSzPct val="50000"/>
              <a:defRPr/>
            </a:pPr>
            <a:endParaRPr lang="en-US" altLang="zh-CN" sz="1200" b="1"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pic>
        <p:nvPicPr>
          <p:cNvPr id="4" name="Content Placeholder 3">
            <a:extLst>
              <a:ext uri="{FF2B5EF4-FFF2-40B4-BE49-F238E27FC236}">
                <a16:creationId xmlns:a16="http://schemas.microsoft.com/office/drawing/2014/main" id="{ED58A06C-4B58-3B41-B07A-DAC6ECFF2560}"/>
              </a:ext>
            </a:extLst>
          </p:cNvPr>
          <p:cNvPicPr>
            <a:picLocks noChangeAspect="1"/>
          </p:cNvPicPr>
          <p:nvPr/>
        </p:nvPicPr>
        <p:blipFill>
          <a:blip r:embed="rId2"/>
          <a:stretch>
            <a:fillRect/>
          </a:stretch>
        </p:blipFill>
        <p:spPr bwMode="auto">
          <a:xfrm>
            <a:off x="676135" y="2258836"/>
            <a:ext cx="2663161" cy="1824649"/>
          </a:xfrm>
          <a:prstGeom prst="rect">
            <a:avLst/>
          </a:prstGeom>
          <a:noFill/>
          <a:ln w="9525">
            <a:noFill/>
            <a:miter lim="800000"/>
            <a:headEnd/>
            <a:tailEnd/>
          </a:ln>
        </p:spPr>
      </p:pic>
      <p:pic>
        <p:nvPicPr>
          <p:cNvPr id="5" name="Content Placeholder 3">
            <a:extLst>
              <a:ext uri="{FF2B5EF4-FFF2-40B4-BE49-F238E27FC236}">
                <a16:creationId xmlns:a16="http://schemas.microsoft.com/office/drawing/2014/main" id="{4B587409-0D82-E548-8E56-0471B0926BF5}"/>
              </a:ext>
            </a:extLst>
          </p:cNvPr>
          <p:cNvPicPr>
            <a:picLocks noChangeAspect="1"/>
          </p:cNvPicPr>
          <p:nvPr/>
        </p:nvPicPr>
        <p:blipFill rotWithShape="1">
          <a:blip r:embed="rId3"/>
          <a:srcRect t="3421"/>
          <a:stretch/>
        </p:blipFill>
        <p:spPr>
          <a:xfrm>
            <a:off x="3351732" y="2304789"/>
            <a:ext cx="2690845" cy="1778696"/>
          </a:xfrm>
          <a:prstGeom prst="rect">
            <a:avLst/>
          </a:prstGeom>
        </p:spPr>
      </p:pic>
      <p:pic>
        <p:nvPicPr>
          <p:cNvPr id="6" name="Content Placeholder 3">
            <a:extLst>
              <a:ext uri="{FF2B5EF4-FFF2-40B4-BE49-F238E27FC236}">
                <a16:creationId xmlns:a16="http://schemas.microsoft.com/office/drawing/2014/main" id="{3A6004AA-F4C8-4A4D-8979-440E487CA0B5}"/>
              </a:ext>
            </a:extLst>
          </p:cNvPr>
          <p:cNvPicPr>
            <a:picLocks noChangeAspect="1"/>
          </p:cNvPicPr>
          <p:nvPr/>
        </p:nvPicPr>
        <p:blipFill>
          <a:blip r:embed="rId4"/>
          <a:stretch>
            <a:fillRect/>
          </a:stretch>
        </p:blipFill>
        <p:spPr>
          <a:xfrm>
            <a:off x="5957010" y="2280054"/>
            <a:ext cx="2558338" cy="1782212"/>
          </a:xfrm>
          <a:prstGeom prst="rect">
            <a:avLst/>
          </a:prstGeom>
        </p:spPr>
      </p:pic>
      <p:sp>
        <p:nvSpPr>
          <p:cNvPr id="7" name="TextBox 6">
            <a:extLst>
              <a:ext uri="{FF2B5EF4-FFF2-40B4-BE49-F238E27FC236}">
                <a16:creationId xmlns:a16="http://schemas.microsoft.com/office/drawing/2014/main" id="{6E143AEA-40A9-784D-A826-D8D653D3F8C8}"/>
              </a:ext>
            </a:extLst>
          </p:cNvPr>
          <p:cNvSpPr txBox="1"/>
          <p:nvPr/>
        </p:nvSpPr>
        <p:spPr>
          <a:xfrm>
            <a:off x="1553227" y="4104848"/>
            <a:ext cx="1891430" cy="307777"/>
          </a:xfrm>
          <a:prstGeom prst="rect">
            <a:avLst/>
          </a:prstGeom>
          <a:noFill/>
        </p:spPr>
        <p:txBody>
          <a:bodyPr wrap="square" rtlCol="0">
            <a:spAutoFit/>
          </a:bodyPr>
          <a:lstStyle/>
          <a:p>
            <a:r>
              <a:rPr lang="en-US" dirty="0"/>
              <a:t>200 -&gt; 100</a:t>
            </a:r>
          </a:p>
        </p:txBody>
      </p:sp>
      <p:sp>
        <p:nvSpPr>
          <p:cNvPr id="8" name="TextBox 7">
            <a:extLst>
              <a:ext uri="{FF2B5EF4-FFF2-40B4-BE49-F238E27FC236}">
                <a16:creationId xmlns:a16="http://schemas.microsoft.com/office/drawing/2014/main" id="{68A71271-8F66-D846-B6E5-44F8ADB9A979}"/>
              </a:ext>
            </a:extLst>
          </p:cNvPr>
          <p:cNvSpPr txBox="1"/>
          <p:nvPr/>
        </p:nvSpPr>
        <p:spPr>
          <a:xfrm>
            <a:off x="4151147" y="4104848"/>
            <a:ext cx="1891430" cy="307777"/>
          </a:xfrm>
          <a:prstGeom prst="rect">
            <a:avLst/>
          </a:prstGeom>
          <a:noFill/>
        </p:spPr>
        <p:txBody>
          <a:bodyPr wrap="square" rtlCol="0">
            <a:spAutoFit/>
          </a:bodyPr>
          <a:lstStyle/>
          <a:p>
            <a:r>
              <a:rPr lang="en-US" dirty="0"/>
              <a:t>100 -&gt; 50</a:t>
            </a:r>
          </a:p>
        </p:txBody>
      </p:sp>
      <p:sp>
        <p:nvSpPr>
          <p:cNvPr id="9" name="TextBox 8">
            <a:extLst>
              <a:ext uri="{FF2B5EF4-FFF2-40B4-BE49-F238E27FC236}">
                <a16:creationId xmlns:a16="http://schemas.microsoft.com/office/drawing/2014/main" id="{43959579-2613-ED4F-BCAF-23D0829528DA}"/>
              </a:ext>
            </a:extLst>
          </p:cNvPr>
          <p:cNvSpPr txBox="1"/>
          <p:nvPr/>
        </p:nvSpPr>
        <p:spPr>
          <a:xfrm>
            <a:off x="6623918" y="4117374"/>
            <a:ext cx="1891430" cy="307777"/>
          </a:xfrm>
          <a:prstGeom prst="rect">
            <a:avLst/>
          </a:prstGeom>
          <a:noFill/>
        </p:spPr>
        <p:txBody>
          <a:bodyPr wrap="square" rtlCol="0">
            <a:spAutoFit/>
          </a:bodyPr>
          <a:lstStyle/>
          <a:p>
            <a:r>
              <a:rPr lang="en-US" dirty="0"/>
              <a:t>50 -&gt; 25</a:t>
            </a:r>
          </a:p>
        </p:txBody>
      </p:sp>
    </p:spTree>
    <p:extLst>
      <p:ext uri="{BB962C8B-B14F-4D97-AF65-F5344CB8AC3E}">
        <p14:creationId xmlns:p14="http://schemas.microsoft.com/office/powerpoint/2010/main" val="220230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Feature Selection</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152690"/>
            <a:ext cx="7784579" cy="4559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b="1" dirty="0"/>
              <a:t>Final 25 Variables</a:t>
            </a:r>
          </a:p>
          <a:p>
            <a:pPr>
              <a:lnSpc>
                <a:spcPct val="150000"/>
              </a:lnSpc>
            </a:pPr>
            <a:r>
              <a:rPr lang="en-US" dirty="0"/>
              <a:t>'address-zip5-homephone_count30_date', 'address-zip5_0_count_address-zip5_30_count_Ave', 'address-zip5_0_count_address-zip5_7_count_Ave', 'address-zip5_count0_date', 'address-zip5_count180_date', 'address-zip5_count1_date', 'address-zip5_count30_date', 'address-zip5_count3_date', 'address-zip5_count7_date', 'address-zip5_count90_date', 'address_0_count_address_180_count_Ave', 'address_0_count_address_30_count_Ave', 'address_0_count_address_7_count_Ave', 'address_count0_date', 'address_count180_date', 'address_count1_date', 'address_count30_date', 'address_count3_date', 'address_count7_date', 'address_count90_date', 'name-dob_count180_date', 'name-dob_count30_date', 'name-dob_count90_date', 'ssn-dob_count180_date', 'ssn-dob_count30_date'</a:t>
            </a:r>
          </a:p>
          <a:p>
            <a:pPr>
              <a:lnSpc>
                <a:spcPct val="150000"/>
              </a:lnSpc>
            </a:pPr>
            <a:endParaRPr lang="en-US" sz="1500" b="1" dirty="0"/>
          </a:p>
          <a:p>
            <a:pPr lvl="0">
              <a:lnSpc>
                <a:spcPct val="150000"/>
              </a:lnSpc>
              <a:buSzPct val="50000"/>
              <a:defRPr/>
            </a:pPr>
            <a:endParaRPr lang="en-US" altLang="zh-CN" sz="1500" b="1" dirty="0"/>
          </a:p>
          <a:p>
            <a:pPr lvl="0">
              <a:lnSpc>
                <a:spcPct val="150000"/>
              </a:lnSpc>
              <a:buClr>
                <a:srgbClr val="08599C"/>
              </a:buClr>
              <a:buSzPct val="50000"/>
              <a:defRPr/>
            </a:pPr>
            <a:endParaRPr lang="en-US" altLang="zh-CN" sz="1200" b="1"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spTree>
    <p:extLst>
      <p:ext uri="{BB962C8B-B14F-4D97-AF65-F5344CB8AC3E}">
        <p14:creationId xmlns:p14="http://schemas.microsoft.com/office/powerpoint/2010/main" val="385551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255"/>
        <p:cNvGrpSpPr/>
        <p:nvPr/>
      </p:nvGrpSpPr>
      <p:grpSpPr>
        <a:xfrm>
          <a:off x="0" y="0"/>
          <a:ext cx="0" cy="0"/>
          <a:chOff x="0" y="0"/>
          <a:chExt cx="0" cy="0"/>
        </a:xfrm>
      </p:grpSpPr>
      <p:sp>
        <p:nvSpPr>
          <p:cNvPr id="256" name="Google Shape;256;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257" name="Google Shape;257;p26"/>
          <p:cNvSpPr txBox="1"/>
          <p:nvPr/>
        </p:nvSpPr>
        <p:spPr>
          <a:xfrm>
            <a:off x="2939328" y="2966242"/>
            <a:ext cx="3637200" cy="781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3000" dirty="0">
                <a:latin typeface="Calibri" panose="020F0502020204030204" pitchFamily="34" charset="0"/>
                <a:ea typeface="Times New Roman"/>
                <a:cs typeface="Calibri" panose="020F0502020204030204" pitchFamily="34" charset="0"/>
                <a:sym typeface="Times New Roman"/>
              </a:rPr>
              <a:t>Executive Summary</a:t>
            </a:r>
            <a:endParaRPr sz="3000" dirty="0">
              <a:latin typeface="Calibri" panose="020F0502020204030204" pitchFamily="34" charset="0"/>
              <a:ea typeface="Times New Roman"/>
              <a:cs typeface="Calibri" panose="020F0502020204030204" pitchFamily="34" charset="0"/>
              <a:sym typeface="Times New Roman"/>
            </a:endParaRPr>
          </a:p>
        </p:txBody>
      </p:sp>
      <p:pic>
        <p:nvPicPr>
          <p:cNvPr id="258" name="Google Shape;258;p26"/>
          <p:cNvPicPr preferRelativeResize="0"/>
          <p:nvPr/>
        </p:nvPicPr>
        <p:blipFill>
          <a:blip r:embed="rId3">
            <a:alphaModFix/>
          </a:blip>
          <a:stretch>
            <a:fillRect/>
          </a:stretch>
        </p:blipFill>
        <p:spPr>
          <a:xfrm>
            <a:off x="3049218" y="983441"/>
            <a:ext cx="3045564" cy="2253535"/>
          </a:xfrm>
          <a:prstGeom prst="rect">
            <a:avLst/>
          </a:prstGeom>
          <a:noFill/>
          <a:ln>
            <a:noFill/>
          </a:ln>
        </p:spPr>
      </p:pic>
      <p:sp>
        <p:nvSpPr>
          <p:cNvPr id="259" name="Google Shape;259;p26"/>
          <p:cNvSpPr txBox="1"/>
          <p:nvPr/>
        </p:nvSpPr>
        <p:spPr>
          <a:xfrm>
            <a:off x="3782152" y="2047624"/>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dirty="0">
                <a:latin typeface="Baumans"/>
                <a:sym typeface="Times New Roman"/>
              </a:rPr>
              <a:t>   1</a:t>
            </a:r>
            <a:endParaRPr sz="6000" dirty="0">
              <a:latin typeface="Baumans"/>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471"/>
        <p:cNvGrpSpPr/>
        <p:nvPr/>
      </p:nvGrpSpPr>
      <p:grpSpPr>
        <a:xfrm>
          <a:off x="0" y="0"/>
          <a:ext cx="0" cy="0"/>
          <a:chOff x="0" y="0"/>
          <a:chExt cx="0" cy="0"/>
        </a:xfrm>
      </p:grpSpPr>
      <p:sp>
        <p:nvSpPr>
          <p:cNvPr id="472" name="Google Shape;472;p4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20</a:t>
            </a:fld>
            <a:endParaRPr/>
          </a:p>
        </p:txBody>
      </p:sp>
      <p:pic>
        <p:nvPicPr>
          <p:cNvPr id="473" name="Google Shape;473;p45"/>
          <p:cNvPicPr preferRelativeResize="0"/>
          <p:nvPr/>
        </p:nvPicPr>
        <p:blipFill rotWithShape="1">
          <a:blip r:embed="rId3">
            <a:alphaModFix/>
          </a:blip>
          <a:srcRect/>
          <a:stretch/>
        </p:blipFill>
        <p:spPr>
          <a:xfrm>
            <a:off x="4207485" y="857672"/>
            <a:ext cx="729029" cy="1302423"/>
          </a:xfrm>
          <a:prstGeom prst="rect">
            <a:avLst/>
          </a:prstGeom>
          <a:noFill/>
          <a:ln>
            <a:noFill/>
          </a:ln>
        </p:spPr>
      </p:pic>
      <p:grpSp>
        <p:nvGrpSpPr>
          <p:cNvPr id="474" name="Google Shape;474;p45"/>
          <p:cNvGrpSpPr/>
          <p:nvPr/>
        </p:nvGrpSpPr>
        <p:grpSpPr>
          <a:xfrm>
            <a:off x="3229389" y="2100088"/>
            <a:ext cx="3816166" cy="1015800"/>
            <a:chOff x="3446828" y="2077213"/>
            <a:chExt cx="3505894" cy="1015800"/>
          </a:xfrm>
        </p:grpSpPr>
        <p:sp>
          <p:nvSpPr>
            <p:cNvPr id="475" name="Google Shape;475;p45"/>
            <p:cNvSpPr txBox="1"/>
            <p:nvPr/>
          </p:nvSpPr>
          <p:spPr>
            <a:xfrm>
              <a:off x="3619122" y="2077213"/>
              <a:ext cx="33336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6000" dirty="0">
                  <a:latin typeface="Baumans"/>
                  <a:ea typeface="Baumans"/>
                  <a:cs typeface="Baumans"/>
                  <a:sym typeface="Baumans"/>
                </a:rPr>
                <a:t>    6</a:t>
              </a:r>
              <a:endParaRPr sz="6000" b="0" i="0" u="none" strike="noStrike" cap="none" dirty="0">
                <a:solidFill>
                  <a:srgbClr val="000000"/>
                </a:solidFill>
                <a:latin typeface="Baumans"/>
                <a:ea typeface="Baumans"/>
                <a:cs typeface="Baumans"/>
                <a:sym typeface="Baumans"/>
              </a:endParaRPr>
            </a:p>
          </p:txBody>
        </p:sp>
        <p:grpSp>
          <p:nvGrpSpPr>
            <p:cNvPr id="476" name="Google Shape;476;p45"/>
            <p:cNvGrpSpPr/>
            <p:nvPr/>
          </p:nvGrpSpPr>
          <p:grpSpPr>
            <a:xfrm>
              <a:off x="3446828" y="2207717"/>
              <a:ext cx="2337900" cy="221158"/>
              <a:chOff x="3446828" y="2207717"/>
              <a:chExt cx="2337900" cy="221158"/>
            </a:xfrm>
          </p:grpSpPr>
          <p:cxnSp>
            <p:nvCxnSpPr>
              <p:cNvPr id="477" name="Google Shape;477;p45"/>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478" name="Google Shape;478;p45"/>
              <p:cNvCxnSpPr/>
              <p:nvPr/>
            </p:nvCxnSpPr>
            <p:spPr>
              <a:xfrm>
                <a:off x="3446829" y="2207717"/>
                <a:ext cx="0" cy="221158"/>
              </a:xfrm>
              <a:prstGeom prst="straightConnector1">
                <a:avLst/>
              </a:prstGeom>
              <a:noFill/>
              <a:ln w="19050" cap="flat" cmpd="sng">
                <a:solidFill>
                  <a:schemeClr val="dk2"/>
                </a:solidFill>
                <a:prstDash val="solid"/>
                <a:round/>
                <a:headEnd type="none" w="sm" len="sm"/>
                <a:tailEnd type="none" w="sm" len="sm"/>
              </a:ln>
            </p:spPr>
          </p:cxnSp>
        </p:grpSp>
        <p:grpSp>
          <p:nvGrpSpPr>
            <p:cNvPr id="479" name="Google Shape;479;p45"/>
            <p:cNvGrpSpPr/>
            <p:nvPr/>
          </p:nvGrpSpPr>
          <p:grpSpPr>
            <a:xfrm rot="10800000" flipH="1">
              <a:off x="3446828" y="2860804"/>
              <a:ext cx="2337900" cy="214015"/>
              <a:chOff x="3446828" y="2207717"/>
              <a:chExt cx="2337900" cy="221158"/>
            </a:xfrm>
          </p:grpSpPr>
          <p:cxnSp>
            <p:nvCxnSpPr>
              <p:cNvPr id="480" name="Google Shape;480;p45"/>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481" name="Google Shape;481;p45"/>
              <p:cNvCxnSpPr/>
              <p:nvPr/>
            </p:nvCxnSpPr>
            <p:spPr>
              <a:xfrm>
                <a:off x="3446829" y="2207717"/>
                <a:ext cx="0" cy="221158"/>
              </a:xfrm>
              <a:prstGeom prst="straightConnector1">
                <a:avLst/>
              </a:prstGeom>
              <a:noFill/>
              <a:ln w="19050" cap="flat" cmpd="sng">
                <a:solidFill>
                  <a:schemeClr val="dk2"/>
                </a:solidFill>
                <a:prstDash val="solid"/>
                <a:round/>
                <a:headEnd type="none" w="sm" len="sm"/>
                <a:tailEnd type="none" w="sm" len="sm"/>
              </a:ln>
            </p:spPr>
          </p:cxnSp>
        </p:grpSp>
      </p:grpSp>
      <p:sp>
        <p:nvSpPr>
          <p:cNvPr id="482" name="Google Shape;482;p45"/>
          <p:cNvSpPr txBox="1"/>
          <p:nvPr/>
        </p:nvSpPr>
        <p:spPr>
          <a:xfrm>
            <a:off x="1635934" y="3030050"/>
            <a:ext cx="6754800" cy="340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3000" dirty="0">
                <a:latin typeface="Calibri"/>
                <a:cs typeface="Calibri"/>
                <a:sym typeface="Calibri"/>
              </a:rPr>
              <a:t>Supervised Machine Learning Algorithms</a:t>
            </a:r>
            <a:endParaRPr dirty="0"/>
          </a:p>
        </p:txBody>
      </p:sp>
      <p:cxnSp>
        <p:nvCxnSpPr>
          <p:cNvPr id="483" name="Google Shape;483;p45"/>
          <p:cNvCxnSpPr/>
          <p:nvPr/>
        </p:nvCxnSpPr>
        <p:spPr>
          <a:xfrm>
            <a:off x="3282410" y="3438990"/>
            <a:ext cx="97360" cy="0"/>
          </a:xfrm>
          <a:prstGeom prst="straightConnector1">
            <a:avLst/>
          </a:prstGeom>
          <a:noFill/>
          <a:ln w="9525" cap="flat" cmpd="sng">
            <a:solidFill>
              <a:schemeClr val="dk2"/>
            </a:solidFill>
            <a:prstDash val="solid"/>
            <a:round/>
            <a:headEnd type="none" w="sm" len="sm"/>
            <a:tailEnd type="none" w="sm" len="sm"/>
          </a:ln>
        </p:spPr>
      </p:cxnSp>
      <p:cxnSp>
        <p:nvCxnSpPr>
          <p:cNvPr id="484" name="Google Shape;484;p45"/>
          <p:cNvCxnSpPr/>
          <p:nvPr/>
        </p:nvCxnSpPr>
        <p:spPr>
          <a:xfrm>
            <a:off x="5756515" y="3433609"/>
            <a:ext cx="9736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Fraud Algorithms</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977325"/>
            <a:ext cx="7784579" cy="42130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b="1" dirty="0"/>
              <a:t>Logistic Regression</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Use sigmoid function to estimate the probability, and predict probability of each record. </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Explain the relationship between one dependent binary variable and one or more nominal, ordinal, interval or ratio-level independent variables.</a:t>
            </a:r>
          </a:p>
          <a:p>
            <a:pPr marL="285750" indent="-285750">
              <a:lnSpc>
                <a:spcPct val="150000"/>
              </a:lnSpc>
              <a:buFont typeface="Arial" panose="020B0604020202020204" pitchFamily="34" charset="0"/>
              <a:buChar char="•"/>
            </a:pPr>
            <a:r>
              <a:rPr lang="en-US" sz="1500" b="1" dirty="0"/>
              <a:t>Decision Tree</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Partitions the feature spaces into multiple high-dimensional boxes, and give predictions according to the majority vote in each box.</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A single tree tend to have bias.</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Criterion is </a:t>
            </a:r>
            <a:r>
              <a:rPr lang="en-US" sz="1200" dirty="0" err="1">
                <a:solidFill>
                  <a:prstClr val="black"/>
                </a:solidFill>
                <a:latin typeface="Arial" panose="020B0604020202020204" pitchFamily="34" charset="0"/>
                <a:ea typeface="楷体" panose="02010609060101010101" pitchFamily="49" charset="-122"/>
              </a:rPr>
              <a:t>gini</a:t>
            </a:r>
            <a:r>
              <a:rPr lang="en-US" sz="1200" dirty="0">
                <a:solidFill>
                  <a:prstClr val="black"/>
                </a:solidFill>
                <a:latin typeface="Arial" panose="020B0604020202020204" pitchFamily="34" charset="0"/>
                <a:ea typeface="楷体" panose="02010609060101010101" pitchFamily="49" charset="-122"/>
              </a:rPr>
              <a:t> impurity.</a:t>
            </a:r>
          </a:p>
          <a:p>
            <a:pPr>
              <a:lnSpc>
                <a:spcPct val="150000"/>
              </a:lnSpc>
              <a:buClr>
                <a:srgbClr val="08599C"/>
              </a:buClr>
              <a:buSzPct val="50000"/>
              <a:defRPr/>
            </a:pPr>
            <a:endParaRPr lang="en-US" sz="1200" dirty="0">
              <a:solidFill>
                <a:prstClr val="black"/>
              </a:solidFill>
              <a:latin typeface="Arial" panose="020B0604020202020204" pitchFamily="34" charset="0"/>
              <a:ea typeface="楷体" panose="02010609060101010101" pitchFamily="49" charset="-122"/>
            </a:endParaRPr>
          </a:p>
          <a:p>
            <a:pPr>
              <a:lnSpc>
                <a:spcPct val="150000"/>
              </a:lnSpc>
            </a:pPr>
            <a:endParaRPr lang="en-US" sz="1500" b="1" dirty="0"/>
          </a:p>
          <a:p>
            <a:pPr lvl="0">
              <a:lnSpc>
                <a:spcPct val="150000"/>
              </a:lnSpc>
              <a:buSzPct val="50000"/>
              <a:defRPr/>
            </a:pPr>
            <a:endParaRPr lang="en-US" altLang="zh-CN" sz="1500" b="1" dirty="0"/>
          </a:p>
          <a:p>
            <a:pPr lvl="0">
              <a:lnSpc>
                <a:spcPct val="150000"/>
              </a:lnSpc>
              <a:buClr>
                <a:srgbClr val="08599C"/>
              </a:buClr>
              <a:buSzPct val="50000"/>
              <a:defRPr/>
            </a:pPr>
            <a:endParaRPr lang="en-US" altLang="zh-CN" sz="1200" b="1"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spTree>
    <p:extLst>
      <p:ext uri="{BB962C8B-B14F-4D97-AF65-F5344CB8AC3E}">
        <p14:creationId xmlns:p14="http://schemas.microsoft.com/office/powerpoint/2010/main" val="170983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Fraud Algorithms</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977326"/>
            <a:ext cx="7784579" cy="2343334"/>
          </a:xfrm>
          <a:prstGeom prst="rect">
            <a:avLst/>
          </a:prstGeom>
          <a:noFill/>
        </p:spPr>
        <p:txBody>
          <a:bodyPr wrap="square" rtlCol="0">
            <a:spAutoFit/>
          </a:bodyPr>
          <a:lstStyle/>
          <a:p>
            <a:pPr marL="285750" indent="-285750">
              <a:lnSpc>
                <a:spcPct val="150000"/>
              </a:lnSpc>
              <a:buClr>
                <a:srgbClr val="08599C"/>
              </a:buClr>
              <a:buSzPct val="50000"/>
              <a:buFont typeface="Wingdings" pitchFamily="2" charset="2"/>
              <a:buChar char="§"/>
              <a:defRPr/>
            </a:pPr>
            <a:r>
              <a:rPr lang="en-US" sz="1500" b="1" dirty="0"/>
              <a:t>Boosted Tree </a:t>
            </a:r>
            <a:endParaRPr lang="en-US" sz="1200" dirty="0">
              <a:solidFill>
                <a:prstClr val="black"/>
              </a:solidFill>
              <a:latin typeface="Arial" panose="020B0604020202020204" pitchFamily="34" charset="0"/>
              <a:ea typeface="楷体" panose="02010609060101010101" pitchFamily="49" charset="-122"/>
            </a:endParaRP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An ensemble classifier that combines predictions from multiple separate models. </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It trains a number of “weak learners” in sequence to combine into one single strong learners. </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The weak learners are constrained models. Each weak learner focus on learning from the mistakes of the one before it. The weight-age of each trained classifier at any iteration depends on the accuracy achieved.</a:t>
            </a:r>
          </a:p>
          <a:p>
            <a:pPr marL="171450" indent="-171450">
              <a:lnSpc>
                <a:spcPct val="150000"/>
              </a:lnSpc>
              <a:buClr>
                <a:srgbClr val="08599C"/>
              </a:buClr>
              <a:buSzPct val="50000"/>
              <a:buFont typeface="Wingdings" pitchFamily="2" charset="2"/>
              <a:buChar char="v"/>
              <a:defRPr/>
            </a:pPr>
            <a:endParaRPr lang="en-US" sz="1200" dirty="0">
              <a:solidFill>
                <a:prstClr val="black"/>
              </a:solidFill>
              <a:latin typeface="Arial" panose="020B0604020202020204" pitchFamily="34" charset="0"/>
              <a:ea typeface="楷体" panose="02010609060101010101" pitchFamily="49" charset="-122"/>
            </a:endParaRPr>
          </a:p>
          <a:p>
            <a:pPr marL="171450" lvl="0" indent="-171450">
              <a:lnSpc>
                <a:spcPct val="150000"/>
              </a:lnSpc>
              <a:buClr>
                <a:srgbClr val="08599C"/>
              </a:buClr>
              <a:buSzPct val="50000"/>
              <a:buFont typeface="Wingdings" pitchFamily="2" charset="2"/>
              <a:buChar char="v"/>
              <a:defRPr/>
            </a:pPr>
            <a:endParaRPr lang="en-US" altLang="zh-CN" sz="1200"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pic>
        <p:nvPicPr>
          <p:cNvPr id="4" name="Picture 3">
            <a:extLst>
              <a:ext uri="{FF2B5EF4-FFF2-40B4-BE49-F238E27FC236}">
                <a16:creationId xmlns:a16="http://schemas.microsoft.com/office/drawing/2014/main" id="{4D0342EE-59F8-4B4D-A91E-C157889A9670}"/>
              </a:ext>
            </a:extLst>
          </p:cNvPr>
          <p:cNvPicPr>
            <a:picLocks noChangeAspect="1"/>
          </p:cNvPicPr>
          <p:nvPr/>
        </p:nvPicPr>
        <p:blipFill>
          <a:blip r:embed="rId2"/>
          <a:stretch>
            <a:fillRect/>
          </a:stretch>
        </p:blipFill>
        <p:spPr>
          <a:xfrm>
            <a:off x="1332018" y="2539668"/>
            <a:ext cx="5870447" cy="2294614"/>
          </a:xfrm>
          <a:prstGeom prst="rect">
            <a:avLst/>
          </a:prstGeom>
        </p:spPr>
      </p:pic>
    </p:spTree>
    <p:extLst>
      <p:ext uri="{BB962C8B-B14F-4D97-AF65-F5344CB8AC3E}">
        <p14:creationId xmlns:p14="http://schemas.microsoft.com/office/powerpoint/2010/main" val="370112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Fraud Algorithms</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977326"/>
            <a:ext cx="7784579" cy="37975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b="1" dirty="0"/>
              <a:t>Random forest</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An</a:t>
            </a:r>
            <a:r>
              <a:rPr lang="zh-CN" altLang="en-US" sz="1200" dirty="0">
                <a:solidFill>
                  <a:prstClr val="black"/>
                </a:solidFill>
                <a:latin typeface="Arial" panose="020B0604020202020204" pitchFamily="34" charset="0"/>
                <a:ea typeface="楷体" panose="02010609060101010101" pitchFamily="49" charset="-122"/>
              </a:rPr>
              <a:t> </a:t>
            </a:r>
            <a:r>
              <a:rPr lang="en-US" altLang="zh-CN" sz="1200" dirty="0">
                <a:solidFill>
                  <a:prstClr val="black"/>
                </a:solidFill>
                <a:latin typeface="Arial" panose="020B0604020202020204" pitchFamily="34" charset="0"/>
                <a:ea typeface="楷体" panose="02010609060101010101" pitchFamily="49" charset="-122"/>
              </a:rPr>
              <a:t>e</a:t>
            </a:r>
            <a:r>
              <a:rPr lang="en-US" sz="1200" dirty="0">
                <a:solidFill>
                  <a:prstClr val="black"/>
                </a:solidFill>
                <a:latin typeface="Arial" panose="020B0604020202020204" pitchFamily="34" charset="0"/>
                <a:ea typeface="楷体" panose="02010609060101010101" pitchFamily="49" charset="-122"/>
              </a:rPr>
              <a:t>nsemble that combines predictions from multiple separate models. </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Its purpose is to take advantage of the flexibility of decision tree, but also want to prevent them from overfitting training data.</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Each tree considers a random subset of features (feature selection) and only has access to a random set of training data points (resampling).</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Each tree is a strong learner and relatively unconstrained.</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All the trees are trained in parallel and combined to smooth out prediction. </a:t>
            </a:r>
          </a:p>
          <a:p>
            <a:pPr>
              <a:lnSpc>
                <a:spcPct val="150000"/>
              </a:lnSpc>
            </a:pPr>
            <a:endParaRPr lang="en-US" sz="1500" b="1" dirty="0"/>
          </a:p>
          <a:p>
            <a:pPr>
              <a:lnSpc>
                <a:spcPct val="150000"/>
              </a:lnSpc>
              <a:buClr>
                <a:srgbClr val="08599C"/>
              </a:buClr>
              <a:buSzPct val="50000"/>
              <a:defRPr/>
            </a:pPr>
            <a:r>
              <a:rPr lang="en-US" sz="1200" dirty="0">
                <a:solidFill>
                  <a:prstClr val="black"/>
                </a:solidFill>
                <a:latin typeface="Arial" panose="020B0604020202020204" pitchFamily="34" charset="0"/>
                <a:ea typeface="楷体" panose="02010609060101010101" pitchFamily="49" charset="-122"/>
              </a:rPr>
              <a:t> </a:t>
            </a:r>
          </a:p>
          <a:p>
            <a:pPr marL="171450" lvl="0" indent="-171450">
              <a:lnSpc>
                <a:spcPct val="150000"/>
              </a:lnSpc>
              <a:buClr>
                <a:srgbClr val="08599C"/>
              </a:buClr>
              <a:buSzPct val="50000"/>
              <a:buFont typeface="Wingdings" pitchFamily="2" charset="2"/>
              <a:buChar char="v"/>
              <a:defRPr/>
            </a:pPr>
            <a:endParaRPr lang="en-US" altLang="zh-CN" sz="1200" dirty="0">
              <a:solidFill>
                <a:prstClr val="black"/>
              </a:solidFill>
              <a:latin typeface="Arial" panose="020B0604020202020204" pitchFamily="34" charset="0"/>
              <a:ea typeface="楷体" panose="02010609060101010101" pitchFamily="49" charset="-122"/>
            </a:endParaRPr>
          </a:p>
          <a:p>
            <a:pPr lvl="0">
              <a:lnSpc>
                <a:spcPct val="150000"/>
              </a:lnSpc>
              <a:buClr>
                <a:srgbClr val="08599C"/>
              </a:buClr>
              <a:buSzPct val="50000"/>
              <a:defRPr/>
            </a:pPr>
            <a:endParaRPr lang="en-US" altLang="zh-CN" sz="1200"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pic>
        <p:nvPicPr>
          <p:cNvPr id="5" name="Picture 4">
            <a:extLst>
              <a:ext uri="{FF2B5EF4-FFF2-40B4-BE49-F238E27FC236}">
                <a16:creationId xmlns:a16="http://schemas.microsoft.com/office/drawing/2014/main" id="{AE8134AA-9E60-6F48-9546-48A866B02A44}"/>
              </a:ext>
            </a:extLst>
          </p:cNvPr>
          <p:cNvPicPr>
            <a:picLocks noChangeAspect="1"/>
          </p:cNvPicPr>
          <p:nvPr/>
        </p:nvPicPr>
        <p:blipFill rotWithShape="1">
          <a:blip r:embed="rId2"/>
          <a:srcRect t="14927" b="2157"/>
          <a:stretch/>
        </p:blipFill>
        <p:spPr>
          <a:xfrm>
            <a:off x="6075124" y="2876114"/>
            <a:ext cx="2317316" cy="1305993"/>
          </a:xfrm>
          <a:prstGeom prst="rect">
            <a:avLst/>
          </a:prstGeom>
        </p:spPr>
      </p:pic>
    </p:spTree>
    <p:extLst>
      <p:ext uri="{BB962C8B-B14F-4D97-AF65-F5344CB8AC3E}">
        <p14:creationId xmlns:p14="http://schemas.microsoft.com/office/powerpoint/2010/main" val="245059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24</a:t>
            </a:fld>
            <a:endParaRPr/>
          </a:p>
        </p:txBody>
      </p:sp>
      <p:pic>
        <p:nvPicPr>
          <p:cNvPr id="473" name="Google Shape;473;p45"/>
          <p:cNvPicPr preferRelativeResize="0"/>
          <p:nvPr/>
        </p:nvPicPr>
        <p:blipFill rotWithShape="1">
          <a:blip r:embed="rId3">
            <a:alphaModFix/>
          </a:blip>
          <a:srcRect/>
          <a:stretch/>
        </p:blipFill>
        <p:spPr>
          <a:xfrm>
            <a:off x="4207485" y="857672"/>
            <a:ext cx="729029" cy="1302423"/>
          </a:xfrm>
          <a:prstGeom prst="rect">
            <a:avLst/>
          </a:prstGeom>
          <a:noFill/>
          <a:ln>
            <a:noFill/>
          </a:ln>
        </p:spPr>
      </p:pic>
      <p:grpSp>
        <p:nvGrpSpPr>
          <p:cNvPr id="474" name="Google Shape;474;p45"/>
          <p:cNvGrpSpPr/>
          <p:nvPr/>
        </p:nvGrpSpPr>
        <p:grpSpPr>
          <a:xfrm>
            <a:off x="3229389" y="2100088"/>
            <a:ext cx="3816166" cy="1015800"/>
            <a:chOff x="3446828" y="2077213"/>
            <a:chExt cx="3505894" cy="1015800"/>
          </a:xfrm>
        </p:grpSpPr>
        <p:sp>
          <p:nvSpPr>
            <p:cNvPr id="475" name="Google Shape;475;p45"/>
            <p:cNvSpPr txBox="1"/>
            <p:nvPr/>
          </p:nvSpPr>
          <p:spPr>
            <a:xfrm>
              <a:off x="3619122" y="2077213"/>
              <a:ext cx="33336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6000" dirty="0">
                  <a:latin typeface="Baumans"/>
                  <a:ea typeface="Baumans"/>
                  <a:cs typeface="Baumans"/>
                  <a:sym typeface="Baumans"/>
                </a:rPr>
                <a:t>    7</a:t>
              </a:r>
              <a:endParaRPr sz="6000" b="0" i="0" u="none" strike="noStrike" cap="none" dirty="0">
                <a:solidFill>
                  <a:srgbClr val="000000"/>
                </a:solidFill>
                <a:latin typeface="Baumans"/>
                <a:ea typeface="Baumans"/>
                <a:cs typeface="Baumans"/>
                <a:sym typeface="Baumans"/>
              </a:endParaRPr>
            </a:p>
          </p:txBody>
        </p:sp>
        <p:grpSp>
          <p:nvGrpSpPr>
            <p:cNvPr id="476" name="Google Shape;476;p45"/>
            <p:cNvGrpSpPr/>
            <p:nvPr/>
          </p:nvGrpSpPr>
          <p:grpSpPr>
            <a:xfrm>
              <a:off x="3446828" y="2207717"/>
              <a:ext cx="2337900" cy="221158"/>
              <a:chOff x="3446828" y="2207717"/>
              <a:chExt cx="2337900" cy="221158"/>
            </a:xfrm>
          </p:grpSpPr>
          <p:cxnSp>
            <p:nvCxnSpPr>
              <p:cNvPr id="477" name="Google Shape;477;p45"/>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478" name="Google Shape;478;p45"/>
              <p:cNvCxnSpPr/>
              <p:nvPr/>
            </p:nvCxnSpPr>
            <p:spPr>
              <a:xfrm>
                <a:off x="3446829" y="2207717"/>
                <a:ext cx="0" cy="221158"/>
              </a:xfrm>
              <a:prstGeom prst="straightConnector1">
                <a:avLst/>
              </a:prstGeom>
              <a:noFill/>
              <a:ln w="19050" cap="flat" cmpd="sng">
                <a:solidFill>
                  <a:schemeClr val="dk2"/>
                </a:solidFill>
                <a:prstDash val="solid"/>
                <a:round/>
                <a:headEnd type="none" w="sm" len="sm"/>
                <a:tailEnd type="none" w="sm" len="sm"/>
              </a:ln>
            </p:spPr>
          </p:cxnSp>
        </p:grpSp>
        <p:grpSp>
          <p:nvGrpSpPr>
            <p:cNvPr id="479" name="Google Shape;479;p45"/>
            <p:cNvGrpSpPr/>
            <p:nvPr/>
          </p:nvGrpSpPr>
          <p:grpSpPr>
            <a:xfrm rot="10800000" flipH="1">
              <a:off x="3446828" y="2860804"/>
              <a:ext cx="2337900" cy="214015"/>
              <a:chOff x="3446828" y="2207717"/>
              <a:chExt cx="2337900" cy="221158"/>
            </a:xfrm>
          </p:grpSpPr>
          <p:cxnSp>
            <p:nvCxnSpPr>
              <p:cNvPr id="480" name="Google Shape;480;p45"/>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481" name="Google Shape;481;p45"/>
              <p:cNvCxnSpPr/>
              <p:nvPr/>
            </p:nvCxnSpPr>
            <p:spPr>
              <a:xfrm>
                <a:off x="3446829" y="2207717"/>
                <a:ext cx="0" cy="221158"/>
              </a:xfrm>
              <a:prstGeom prst="straightConnector1">
                <a:avLst/>
              </a:prstGeom>
              <a:noFill/>
              <a:ln w="19050" cap="flat" cmpd="sng">
                <a:solidFill>
                  <a:schemeClr val="dk2"/>
                </a:solidFill>
                <a:prstDash val="solid"/>
                <a:round/>
                <a:headEnd type="none" w="sm" len="sm"/>
                <a:tailEnd type="none" w="sm" len="sm"/>
              </a:ln>
            </p:spPr>
          </p:cxnSp>
        </p:grpSp>
      </p:grpSp>
      <p:sp>
        <p:nvSpPr>
          <p:cNvPr id="482" name="Google Shape;482;p45"/>
          <p:cNvSpPr txBox="1"/>
          <p:nvPr/>
        </p:nvSpPr>
        <p:spPr>
          <a:xfrm>
            <a:off x="1194599" y="3061711"/>
            <a:ext cx="6754800" cy="340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3000" dirty="0">
                <a:latin typeface="Calibri"/>
                <a:cs typeface="Calibri"/>
                <a:sym typeface="Calibri"/>
              </a:rPr>
              <a:t>Results</a:t>
            </a:r>
            <a:endParaRPr dirty="0"/>
          </a:p>
        </p:txBody>
      </p:sp>
      <p:cxnSp>
        <p:nvCxnSpPr>
          <p:cNvPr id="483" name="Google Shape;483;p45"/>
          <p:cNvCxnSpPr/>
          <p:nvPr/>
        </p:nvCxnSpPr>
        <p:spPr>
          <a:xfrm>
            <a:off x="3282410" y="3438990"/>
            <a:ext cx="97360" cy="0"/>
          </a:xfrm>
          <a:prstGeom prst="straightConnector1">
            <a:avLst/>
          </a:prstGeom>
          <a:noFill/>
          <a:ln w="9525" cap="flat" cmpd="sng">
            <a:solidFill>
              <a:schemeClr val="dk2"/>
            </a:solidFill>
            <a:prstDash val="solid"/>
            <a:round/>
            <a:headEnd type="none" w="sm" len="sm"/>
            <a:tailEnd type="none" w="sm" len="sm"/>
          </a:ln>
        </p:spPr>
      </p:cxnSp>
      <p:cxnSp>
        <p:nvCxnSpPr>
          <p:cNvPr id="484" name="Google Shape;484;p45"/>
          <p:cNvCxnSpPr/>
          <p:nvPr/>
        </p:nvCxnSpPr>
        <p:spPr>
          <a:xfrm>
            <a:off x="5756515" y="3433609"/>
            <a:ext cx="9736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43606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Results</a:t>
            </a:r>
          </a:p>
        </p:txBody>
      </p:sp>
      <p:sp>
        <p:nvSpPr>
          <p:cNvPr id="3" name="TextBox 2">
            <a:extLst>
              <a:ext uri="{FF2B5EF4-FFF2-40B4-BE49-F238E27FC236}">
                <a16:creationId xmlns:a16="http://schemas.microsoft.com/office/drawing/2014/main" id="{622B817D-A1A7-BE45-9D03-7A464BA42B0E}"/>
              </a:ext>
            </a:extLst>
          </p:cNvPr>
          <p:cNvSpPr txBox="1"/>
          <p:nvPr/>
        </p:nvSpPr>
        <p:spPr>
          <a:xfrm>
            <a:off x="591330" y="485200"/>
            <a:ext cx="7249964" cy="5044073"/>
          </a:xfrm>
          <a:prstGeom prst="rect">
            <a:avLst/>
          </a:prstGeom>
          <a:noFill/>
        </p:spPr>
        <p:txBody>
          <a:bodyPr wrap="square" rtlCol="0">
            <a:spAutoFit/>
          </a:bodyPr>
          <a:lstStyle/>
          <a:p>
            <a:pPr marL="171450" indent="-171450">
              <a:lnSpc>
                <a:spcPct val="150000"/>
              </a:lnSpc>
              <a:buClr>
                <a:srgbClr val="08599C"/>
              </a:buClr>
              <a:buSzPct val="50000"/>
              <a:buFont typeface="Wingdings" pitchFamily="2" charset="2"/>
              <a:buChar char="v"/>
              <a:defRPr/>
            </a:pPr>
            <a:endParaRPr lang="en-US" sz="1200" dirty="0">
              <a:solidFill>
                <a:prstClr val="black"/>
              </a:solidFill>
              <a:latin typeface="Arial" panose="020B0604020202020204" pitchFamily="34" charset="0"/>
              <a:ea typeface="楷体" panose="02010609060101010101" pitchFamily="49" charset="-122"/>
            </a:endParaRPr>
          </a:p>
          <a:p>
            <a:pPr marL="171450" indent="-171450">
              <a:lnSpc>
                <a:spcPct val="150000"/>
              </a:lnSpc>
              <a:buClr>
                <a:srgbClr val="08599C"/>
              </a:buClr>
              <a:buSzPct val="50000"/>
              <a:buFont typeface="Wingdings" pitchFamily="2" charset="2"/>
              <a:buChar char="v"/>
              <a:defRPr/>
            </a:pPr>
            <a:endParaRPr lang="en-US" sz="1200" dirty="0">
              <a:solidFill>
                <a:prstClr val="black"/>
              </a:solidFill>
              <a:latin typeface="Arial" panose="020B0604020202020204" pitchFamily="34" charset="0"/>
              <a:ea typeface="楷体" panose="02010609060101010101" pitchFamily="49" charset="-122"/>
            </a:endParaRP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The performance metrics of each mode:</a:t>
            </a:r>
          </a:p>
          <a:p>
            <a:pPr marL="171450" indent="-171450">
              <a:lnSpc>
                <a:spcPct val="150000"/>
              </a:lnSpc>
              <a:buClr>
                <a:srgbClr val="08599C"/>
              </a:buClr>
              <a:buSzPct val="50000"/>
              <a:buFont typeface="Wingdings" pitchFamily="2" charset="2"/>
              <a:buChar char="v"/>
              <a:defRPr/>
            </a:pPr>
            <a:endParaRPr lang="en-US" sz="1200" dirty="0">
              <a:solidFill>
                <a:prstClr val="black"/>
              </a:solidFill>
              <a:latin typeface="Arial" panose="020B0604020202020204" pitchFamily="34" charset="0"/>
              <a:ea typeface="楷体" panose="02010609060101010101" pitchFamily="49" charset="-122"/>
            </a:endParaRPr>
          </a:p>
          <a:p>
            <a:pPr marL="171450" indent="-171450">
              <a:lnSpc>
                <a:spcPct val="150000"/>
              </a:lnSpc>
              <a:buClr>
                <a:srgbClr val="08599C"/>
              </a:buClr>
              <a:buSzPct val="50000"/>
              <a:buFont typeface="Wingdings" pitchFamily="2" charset="2"/>
              <a:buChar char="v"/>
              <a:defRPr/>
            </a:pPr>
            <a:endParaRPr lang="en-US" sz="1200" dirty="0">
              <a:solidFill>
                <a:prstClr val="black"/>
              </a:solidFill>
              <a:latin typeface="Arial" panose="020B0604020202020204" pitchFamily="34" charset="0"/>
              <a:ea typeface="楷体" panose="02010609060101010101" pitchFamily="49" charset="-122"/>
            </a:endParaRPr>
          </a:p>
          <a:p>
            <a:pPr marL="171450" indent="-171450">
              <a:lnSpc>
                <a:spcPct val="150000"/>
              </a:lnSpc>
              <a:buClr>
                <a:srgbClr val="08599C"/>
              </a:buClr>
              <a:buSzPct val="50000"/>
              <a:buFont typeface="Wingdings" pitchFamily="2" charset="2"/>
              <a:buChar char="v"/>
              <a:defRPr/>
            </a:pPr>
            <a:endParaRPr lang="en-US" sz="1200" dirty="0">
              <a:solidFill>
                <a:prstClr val="black"/>
              </a:solidFill>
              <a:latin typeface="Arial" panose="020B0604020202020204" pitchFamily="34" charset="0"/>
              <a:ea typeface="楷体" panose="02010609060101010101" pitchFamily="49" charset="-122"/>
            </a:endParaRPr>
          </a:p>
          <a:p>
            <a:pPr marL="171450" indent="-171450">
              <a:lnSpc>
                <a:spcPct val="150000"/>
              </a:lnSpc>
              <a:buClr>
                <a:srgbClr val="08599C"/>
              </a:buClr>
              <a:buSzPct val="50000"/>
              <a:buFont typeface="Wingdings" pitchFamily="2" charset="2"/>
              <a:buChar char="v"/>
              <a:defRPr/>
            </a:pPr>
            <a:endParaRPr lang="en-US" sz="1200" dirty="0">
              <a:solidFill>
                <a:prstClr val="black"/>
              </a:solidFill>
              <a:latin typeface="Arial" panose="020B0604020202020204" pitchFamily="34" charset="0"/>
              <a:ea typeface="楷体" panose="02010609060101010101" pitchFamily="49" charset="-122"/>
            </a:endParaRPr>
          </a:p>
          <a:p>
            <a:pPr>
              <a:lnSpc>
                <a:spcPct val="150000"/>
              </a:lnSpc>
              <a:buClr>
                <a:srgbClr val="08599C"/>
              </a:buClr>
              <a:buSzPct val="50000"/>
              <a:defRPr/>
            </a:pPr>
            <a:endParaRPr lang="en-US" sz="1200" dirty="0">
              <a:solidFill>
                <a:prstClr val="black"/>
              </a:solidFill>
              <a:latin typeface="Arial" panose="020B0604020202020204" pitchFamily="34" charset="0"/>
              <a:ea typeface="楷体" panose="02010609060101010101" pitchFamily="49" charset="-122"/>
            </a:endParaRP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Among the </a:t>
            </a:r>
            <a:r>
              <a:rPr lang="en-US" altLang="zh-CN" sz="1200" dirty="0">
                <a:solidFill>
                  <a:prstClr val="black"/>
                </a:solidFill>
                <a:latin typeface="Arial" panose="020B0604020202020204" pitchFamily="34" charset="0"/>
                <a:ea typeface="楷体" panose="02010609060101010101" pitchFamily="49" charset="-122"/>
              </a:rPr>
              <a:t>4</a:t>
            </a:r>
            <a:r>
              <a:rPr lang="en-US" sz="1200" dirty="0">
                <a:solidFill>
                  <a:prstClr val="black"/>
                </a:solidFill>
                <a:latin typeface="Arial" panose="020B0604020202020204" pitchFamily="34" charset="0"/>
                <a:ea typeface="楷体" panose="02010609060101010101" pitchFamily="49" charset="-122"/>
              </a:rPr>
              <a:t> supervised learning models we built, </a:t>
            </a:r>
            <a:r>
              <a:rPr lang="en-US" sz="1200" b="1" dirty="0">
                <a:solidFill>
                  <a:schemeClr val="bg2">
                    <a:lumMod val="10000"/>
                  </a:schemeClr>
                </a:solidFill>
                <a:latin typeface="Arial" panose="020B0604020202020204" pitchFamily="34" charset="0"/>
                <a:ea typeface="楷体" panose="02010609060101010101" pitchFamily="49" charset="-122"/>
              </a:rPr>
              <a:t>Boosted Trees </a:t>
            </a:r>
            <a:r>
              <a:rPr lang="en-US" sz="1200" dirty="0">
                <a:solidFill>
                  <a:prstClr val="black"/>
                </a:solidFill>
                <a:latin typeface="Arial" panose="020B0604020202020204" pitchFamily="34" charset="0"/>
                <a:ea typeface="楷体" panose="02010609060101010101" pitchFamily="49" charset="-122"/>
              </a:rPr>
              <a:t>gave us the best results. </a:t>
            </a:r>
          </a:p>
          <a:p>
            <a:pPr marL="171450" indent="-171450">
              <a:lnSpc>
                <a:spcPct val="150000"/>
              </a:lnSpc>
              <a:buClr>
                <a:srgbClr val="08599C"/>
              </a:buClr>
              <a:buSzPct val="50000"/>
              <a:buFont typeface="Wingdings" pitchFamily="2" charset="2"/>
              <a:buChar char="v"/>
              <a:defRPr/>
            </a:pPr>
            <a:r>
              <a:rPr lang="en-US" altLang="zh-CN" sz="1200" dirty="0">
                <a:solidFill>
                  <a:prstClr val="black"/>
                </a:solidFill>
                <a:latin typeface="Arial" panose="020B0604020202020204" pitchFamily="34" charset="0"/>
                <a:ea typeface="楷体" panose="02010609060101010101" pitchFamily="49" charset="-122"/>
              </a:rPr>
              <a:t>And the parameter is: </a:t>
            </a:r>
          </a:p>
          <a:p>
            <a:pPr>
              <a:lnSpc>
                <a:spcPct val="150000"/>
              </a:lnSpc>
              <a:buClr>
                <a:srgbClr val="08599C"/>
              </a:buClr>
              <a:buSzPct val="50000"/>
              <a:defRPr/>
            </a:pPr>
            <a:r>
              <a:rPr lang="en-US" sz="1200" dirty="0">
                <a:solidFill>
                  <a:prstClr val="black"/>
                </a:solidFill>
                <a:latin typeface="Arial" panose="020B0604020202020204" pitchFamily="34" charset="0"/>
                <a:ea typeface="楷体" panose="02010609060101010101" pitchFamily="49" charset="-122"/>
              </a:rPr>
              <a:t>Max depth = 4  </a:t>
            </a:r>
          </a:p>
          <a:p>
            <a:pPr>
              <a:lnSpc>
                <a:spcPct val="150000"/>
              </a:lnSpc>
              <a:buClr>
                <a:srgbClr val="08599C"/>
              </a:buClr>
              <a:buSzPct val="50000"/>
              <a:defRPr/>
            </a:pPr>
            <a:r>
              <a:rPr lang="en-US" sz="1200" dirty="0">
                <a:solidFill>
                  <a:prstClr val="black"/>
                </a:solidFill>
                <a:latin typeface="Arial" panose="020B0604020202020204" pitchFamily="34" charset="0"/>
                <a:ea typeface="楷体" panose="02010609060101010101" pitchFamily="49" charset="-122"/>
              </a:rPr>
              <a:t>estimators = 100 </a:t>
            </a:r>
          </a:p>
          <a:p>
            <a:pPr>
              <a:lnSpc>
                <a:spcPct val="150000"/>
              </a:lnSpc>
              <a:buClr>
                <a:srgbClr val="08599C"/>
              </a:buClr>
              <a:buSzPct val="50000"/>
              <a:defRPr/>
            </a:pPr>
            <a:r>
              <a:rPr lang="en-US" sz="1200" dirty="0">
                <a:solidFill>
                  <a:prstClr val="black"/>
                </a:solidFill>
                <a:latin typeface="Arial" panose="020B0604020202020204" pitchFamily="34" charset="0"/>
                <a:ea typeface="楷体" panose="02010609060101010101" pitchFamily="49" charset="-122"/>
              </a:rPr>
              <a:t>Min samples leaf = 8</a:t>
            </a:r>
          </a:p>
          <a:p>
            <a:pPr>
              <a:lnSpc>
                <a:spcPct val="150000"/>
              </a:lnSpc>
              <a:buClr>
                <a:srgbClr val="08599C"/>
              </a:buClr>
              <a:buSzPct val="50000"/>
              <a:defRPr/>
            </a:pPr>
            <a:endParaRPr lang="en-US" sz="1200" dirty="0">
              <a:solidFill>
                <a:prstClr val="black"/>
              </a:solidFill>
              <a:latin typeface="Arial" panose="020B0604020202020204" pitchFamily="34" charset="0"/>
              <a:ea typeface="楷体" panose="02010609060101010101" pitchFamily="49" charset="-122"/>
            </a:endParaRPr>
          </a:p>
          <a:p>
            <a:pPr>
              <a:lnSpc>
                <a:spcPct val="150000"/>
              </a:lnSpc>
              <a:buClr>
                <a:srgbClr val="08599C"/>
              </a:buClr>
              <a:buSzPct val="50000"/>
              <a:defRPr/>
            </a:pPr>
            <a:endParaRPr lang="en-US" sz="1200" dirty="0">
              <a:solidFill>
                <a:prstClr val="black"/>
              </a:solidFill>
              <a:latin typeface="Arial" panose="020B0604020202020204" pitchFamily="34" charset="0"/>
              <a:ea typeface="楷体" panose="02010609060101010101" pitchFamily="49" charset="-122"/>
            </a:endParaRPr>
          </a:p>
          <a:p>
            <a:pPr marL="171450" indent="-171450">
              <a:lnSpc>
                <a:spcPct val="150000"/>
              </a:lnSpc>
              <a:buClr>
                <a:srgbClr val="08599C"/>
              </a:buClr>
              <a:buSzPct val="50000"/>
              <a:buFont typeface="Wingdings" pitchFamily="2" charset="2"/>
              <a:buChar char="v"/>
              <a:defRPr/>
            </a:pPr>
            <a:endParaRPr lang="en-US" sz="1200" dirty="0">
              <a:solidFill>
                <a:prstClr val="black"/>
              </a:solidFill>
              <a:latin typeface="Arial" panose="020B0604020202020204" pitchFamily="34" charset="0"/>
              <a:ea typeface="楷体" panose="02010609060101010101" pitchFamily="49" charset="-122"/>
            </a:endParaRPr>
          </a:p>
          <a:p>
            <a:pPr marL="171450" lvl="0" indent="-171450">
              <a:lnSpc>
                <a:spcPct val="150000"/>
              </a:lnSpc>
              <a:buClr>
                <a:srgbClr val="08599C"/>
              </a:buClr>
              <a:buSzPct val="50000"/>
              <a:buFont typeface="Wingdings" pitchFamily="2" charset="2"/>
              <a:buChar char="v"/>
              <a:defRPr/>
            </a:pPr>
            <a:endParaRPr lang="en-US" altLang="zh-CN" sz="1200"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graphicFrame>
        <p:nvGraphicFramePr>
          <p:cNvPr id="4" name="Table 3">
            <a:extLst>
              <a:ext uri="{FF2B5EF4-FFF2-40B4-BE49-F238E27FC236}">
                <a16:creationId xmlns:a16="http://schemas.microsoft.com/office/drawing/2014/main" id="{0D77B44D-E923-374A-B5F8-81DE46367A1E}"/>
              </a:ext>
            </a:extLst>
          </p:cNvPr>
          <p:cNvGraphicFramePr>
            <a:graphicFrameLocks noGrp="1"/>
          </p:cNvGraphicFramePr>
          <p:nvPr>
            <p:extLst>
              <p:ext uri="{D42A27DB-BD31-4B8C-83A1-F6EECF244321}">
                <p14:modId xmlns:p14="http://schemas.microsoft.com/office/powerpoint/2010/main" val="3742720760"/>
              </p:ext>
            </p:extLst>
          </p:nvPr>
        </p:nvGraphicFramePr>
        <p:xfrm>
          <a:off x="884198" y="1464132"/>
          <a:ext cx="6957096" cy="1086190"/>
        </p:xfrm>
        <a:graphic>
          <a:graphicData uri="http://schemas.openxmlformats.org/drawingml/2006/table">
            <a:tbl>
              <a:tblPr firstRow="1" firstCol="1" bandRow="1">
                <a:tableStyleId>{073A0DAA-6AF3-43AB-8588-CEC1D06C72B9}</a:tableStyleId>
              </a:tblPr>
              <a:tblGrid>
                <a:gridCol w="1739274">
                  <a:extLst>
                    <a:ext uri="{9D8B030D-6E8A-4147-A177-3AD203B41FA5}">
                      <a16:colId xmlns:a16="http://schemas.microsoft.com/office/drawing/2014/main" val="4255326031"/>
                    </a:ext>
                  </a:extLst>
                </a:gridCol>
                <a:gridCol w="1739274">
                  <a:extLst>
                    <a:ext uri="{9D8B030D-6E8A-4147-A177-3AD203B41FA5}">
                      <a16:colId xmlns:a16="http://schemas.microsoft.com/office/drawing/2014/main" val="1979353935"/>
                    </a:ext>
                  </a:extLst>
                </a:gridCol>
                <a:gridCol w="1739274">
                  <a:extLst>
                    <a:ext uri="{9D8B030D-6E8A-4147-A177-3AD203B41FA5}">
                      <a16:colId xmlns:a16="http://schemas.microsoft.com/office/drawing/2014/main" val="4255659261"/>
                    </a:ext>
                  </a:extLst>
                </a:gridCol>
                <a:gridCol w="1739274">
                  <a:extLst>
                    <a:ext uri="{9D8B030D-6E8A-4147-A177-3AD203B41FA5}">
                      <a16:colId xmlns:a16="http://schemas.microsoft.com/office/drawing/2014/main" val="544577096"/>
                    </a:ext>
                  </a:extLst>
                </a:gridCol>
              </a:tblGrid>
              <a:tr h="217238">
                <a:tc>
                  <a:txBody>
                    <a:bodyPr/>
                    <a:lstStyle/>
                    <a:p>
                      <a:pPr>
                        <a:spcBef>
                          <a:spcPts val="600"/>
                        </a:spcBef>
                        <a:spcAft>
                          <a:spcPts val="0"/>
                        </a:spcAft>
                      </a:pPr>
                      <a:r>
                        <a:rPr lang="en-US" sz="1050" kern="100">
                          <a:solidFill>
                            <a:schemeClr val="bg2">
                              <a:lumMod val="10000"/>
                            </a:schemeClr>
                          </a:solidFill>
                          <a:effectLst/>
                        </a:rPr>
                        <a:t>Model</a:t>
                      </a:r>
                      <a:endParaRPr lang="en-US" sz="1200" kern="10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050" kern="100" dirty="0">
                          <a:solidFill>
                            <a:schemeClr val="bg2">
                              <a:lumMod val="10000"/>
                            </a:schemeClr>
                          </a:solidFill>
                          <a:effectLst/>
                        </a:rPr>
                        <a:t>Training</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050" kern="100" dirty="0">
                          <a:solidFill>
                            <a:schemeClr val="bg2">
                              <a:lumMod val="10000"/>
                            </a:schemeClr>
                          </a:solidFill>
                          <a:effectLst/>
                        </a:rPr>
                        <a:t>Test</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050" kern="100">
                          <a:solidFill>
                            <a:schemeClr val="bg2">
                              <a:lumMod val="10000"/>
                            </a:schemeClr>
                          </a:solidFill>
                          <a:effectLst/>
                        </a:rPr>
                        <a:t>Out of time</a:t>
                      </a:r>
                      <a:endParaRPr lang="en-US" sz="1200" kern="10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7196333"/>
                  </a:ext>
                </a:extLst>
              </a:tr>
              <a:tr h="217238">
                <a:tc>
                  <a:txBody>
                    <a:bodyPr/>
                    <a:lstStyle/>
                    <a:p>
                      <a:pPr>
                        <a:spcBef>
                          <a:spcPts val="600"/>
                        </a:spcBef>
                        <a:spcAft>
                          <a:spcPts val="0"/>
                        </a:spcAft>
                      </a:pPr>
                      <a:r>
                        <a:rPr lang="en-US" sz="1050" kern="100">
                          <a:solidFill>
                            <a:schemeClr val="bg2">
                              <a:lumMod val="10000"/>
                            </a:schemeClr>
                          </a:solidFill>
                          <a:effectLst/>
                        </a:rPr>
                        <a:t>Log Reg</a:t>
                      </a:r>
                      <a:endParaRPr lang="en-US" sz="1200" kern="10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a:t>
                      </a:r>
                      <a:r>
                        <a:rPr lang="en-US" altLang="zh-CN" sz="1100" kern="100" dirty="0">
                          <a:solidFill>
                            <a:schemeClr val="bg2">
                              <a:lumMod val="10000"/>
                            </a:schemeClr>
                          </a:solidFill>
                          <a:effectLst/>
                        </a:rPr>
                        <a:t>58</a:t>
                      </a:r>
                      <a:r>
                        <a:rPr lang="en-US" sz="1100" kern="100" dirty="0">
                          <a:solidFill>
                            <a:schemeClr val="bg2">
                              <a:lumMod val="10000"/>
                            </a:schemeClr>
                          </a:solidFill>
                          <a:effectLst/>
                        </a:rPr>
                        <a:t>3</a:t>
                      </a:r>
                      <a:r>
                        <a:rPr lang="en-US" altLang="zh-CN" sz="1100" kern="100" dirty="0">
                          <a:solidFill>
                            <a:schemeClr val="bg2">
                              <a:lumMod val="10000"/>
                            </a:schemeClr>
                          </a:solidFill>
                          <a:effectLst/>
                        </a:rPr>
                        <a:t>0</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a:t>
                      </a:r>
                      <a:r>
                        <a:rPr lang="en-US" altLang="zh-CN" sz="1100" kern="100" dirty="0">
                          <a:solidFill>
                            <a:schemeClr val="bg2">
                              <a:lumMod val="10000"/>
                            </a:schemeClr>
                          </a:solidFill>
                          <a:effectLst/>
                        </a:rPr>
                        <a:t>53</a:t>
                      </a:r>
                      <a:r>
                        <a:rPr lang="en-US" sz="1100" kern="100" dirty="0">
                          <a:solidFill>
                            <a:schemeClr val="bg2">
                              <a:lumMod val="10000"/>
                            </a:schemeClr>
                          </a:solidFill>
                          <a:effectLst/>
                        </a:rPr>
                        <a:t>2</a:t>
                      </a:r>
                      <a:r>
                        <a:rPr lang="en-US" altLang="zh-CN" sz="1100" kern="100" dirty="0">
                          <a:solidFill>
                            <a:schemeClr val="bg2">
                              <a:lumMod val="10000"/>
                            </a:schemeClr>
                          </a:solidFill>
                          <a:effectLst/>
                        </a:rPr>
                        <a:t>3</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0.49</a:t>
                      </a:r>
                      <a:r>
                        <a:rPr lang="en-US" altLang="zh-CN" sz="1100" kern="100" dirty="0">
                          <a:solidFill>
                            <a:schemeClr val="bg2">
                              <a:lumMod val="10000"/>
                            </a:schemeClr>
                          </a:solidFill>
                          <a:effectLst/>
                        </a:rPr>
                        <a:t>04</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24064897"/>
                  </a:ext>
                </a:extLst>
              </a:tr>
              <a:tr h="217238">
                <a:tc>
                  <a:txBody>
                    <a:bodyPr/>
                    <a:lstStyle/>
                    <a:p>
                      <a:pPr>
                        <a:spcBef>
                          <a:spcPts val="600"/>
                        </a:spcBef>
                        <a:spcAft>
                          <a:spcPts val="0"/>
                        </a:spcAft>
                      </a:pPr>
                      <a:r>
                        <a:rPr lang="en-US" sz="1050" kern="100" dirty="0">
                          <a:solidFill>
                            <a:schemeClr val="bg2">
                              <a:lumMod val="10000"/>
                            </a:schemeClr>
                          </a:solidFill>
                          <a:effectLst/>
                        </a:rPr>
                        <a:t>Random Forest</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a:t>
                      </a:r>
                      <a:r>
                        <a:rPr lang="en-US" altLang="zh-CN" sz="1100" kern="100" dirty="0">
                          <a:solidFill>
                            <a:schemeClr val="bg2">
                              <a:lumMod val="10000"/>
                            </a:schemeClr>
                          </a:solidFill>
                          <a:effectLst/>
                        </a:rPr>
                        <a:t>5439</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a:t>
                      </a:r>
                      <a:r>
                        <a:rPr lang="en-US" altLang="zh-CN" sz="1100" kern="100" dirty="0">
                          <a:solidFill>
                            <a:schemeClr val="bg2">
                              <a:lumMod val="10000"/>
                            </a:schemeClr>
                          </a:solidFill>
                          <a:effectLst/>
                        </a:rPr>
                        <a:t>52</a:t>
                      </a:r>
                      <a:r>
                        <a:rPr lang="en-US" sz="1100" kern="100" dirty="0">
                          <a:solidFill>
                            <a:schemeClr val="bg2">
                              <a:lumMod val="10000"/>
                            </a:schemeClr>
                          </a:solidFill>
                          <a:effectLst/>
                        </a:rPr>
                        <a:t>28</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a:t>
                      </a:r>
                      <a:r>
                        <a:rPr lang="en-US" altLang="zh-CN" sz="1100" kern="100" dirty="0">
                          <a:solidFill>
                            <a:schemeClr val="bg2">
                              <a:lumMod val="10000"/>
                            </a:schemeClr>
                          </a:solidFill>
                          <a:effectLst/>
                        </a:rPr>
                        <a:t>48</a:t>
                      </a:r>
                      <a:r>
                        <a:rPr lang="en-US" sz="1100" kern="100" dirty="0">
                          <a:solidFill>
                            <a:schemeClr val="bg2">
                              <a:lumMod val="10000"/>
                            </a:schemeClr>
                          </a:solidFill>
                          <a:effectLst/>
                        </a:rPr>
                        <a:t>23</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52080532"/>
                  </a:ext>
                </a:extLst>
              </a:tr>
              <a:tr h="217238">
                <a:tc>
                  <a:txBody>
                    <a:bodyPr/>
                    <a:lstStyle/>
                    <a:p>
                      <a:pPr>
                        <a:spcBef>
                          <a:spcPts val="600"/>
                        </a:spcBef>
                        <a:spcAft>
                          <a:spcPts val="0"/>
                        </a:spcAft>
                      </a:pPr>
                      <a:r>
                        <a:rPr lang="en-US" sz="1050" kern="100">
                          <a:solidFill>
                            <a:schemeClr val="bg2">
                              <a:lumMod val="10000"/>
                            </a:schemeClr>
                          </a:solidFill>
                          <a:effectLst/>
                        </a:rPr>
                        <a:t>Decision Tree</a:t>
                      </a:r>
                      <a:endParaRPr lang="en-US" sz="1200" kern="10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0.5739</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0.593</a:t>
                      </a:r>
                      <a:r>
                        <a:rPr lang="en-US" altLang="zh-CN" sz="1100" kern="100" dirty="0">
                          <a:solidFill>
                            <a:schemeClr val="bg2">
                              <a:lumMod val="10000"/>
                            </a:schemeClr>
                          </a:solidFill>
                          <a:effectLst/>
                        </a:rPr>
                        <a:t>1</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0.4127</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51758641"/>
                  </a:ext>
                </a:extLst>
              </a:tr>
              <a:tr h="217238">
                <a:tc>
                  <a:txBody>
                    <a:bodyPr/>
                    <a:lstStyle/>
                    <a:p>
                      <a:pPr>
                        <a:spcBef>
                          <a:spcPts val="600"/>
                        </a:spcBef>
                        <a:spcAft>
                          <a:spcPts val="0"/>
                        </a:spcAft>
                      </a:pPr>
                      <a:r>
                        <a:rPr lang="en-US" sz="1050" kern="100">
                          <a:solidFill>
                            <a:schemeClr val="bg2">
                              <a:lumMod val="10000"/>
                            </a:schemeClr>
                          </a:solidFill>
                          <a:effectLst/>
                        </a:rPr>
                        <a:t>Boosting</a:t>
                      </a:r>
                      <a:endParaRPr lang="en-US" sz="1200" kern="10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0.5204</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0.5332</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Bef>
                          <a:spcPts val="600"/>
                        </a:spcBef>
                        <a:spcAft>
                          <a:spcPts val="0"/>
                        </a:spcAft>
                      </a:pPr>
                      <a:r>
                        <a:rPr lang="en-US" sz="1100" kern="100" dirty="0">
                          <a:solidFill>
                            <a:schemeClr val="bg2">
                              <a:lumMod val="10000"/>
                            </a:schemeClr>
                          </a:solidFill>
                          <a:effectLst/>
                        </a:rPr>
                        <a:t>0.</a:t>
                      </a:r>
                      <a:r>
                        <a:rPr lang="en-US" altLang="zh-CN" sz="1100" kern="100" dirty="0">
                          <a:solidFill>
                            <a:schemeClr val="bg2">
                              <a:lumMod val="10000"/>
                            </a:schemeClr>
                          </a:solidFill>
                          <a:effectLst/>
                        </a:rPr>
                        <a:t>4930</a:t>
                      </a:r>
                      <a:endParaRPr lang="en-US" sz="1200" kern="1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2013720"/>
                  </a:ext>
                </a:extLst>
              </a:tr>
            </a:tbl>
          </a:graphicData>
        </a:graphic>
      </p:graphicFrame>
    </p:spTree>
    <p:extLst>
      <p:ext uri="{BB962C8B-B14F-4D97-AF65-F5344CB8AC3E}">
        <p14:creationId xmlns:p14="http://schemas.microsoft.com/office/powerpoint/2010/main" val="216740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Training</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364617"/>
            <a:ext cx="7784579" cy="1443087"/>
          </a:xfrm>
          <a:prstGeom prst="rect">
            <a:avLst/>
          </a:prstGeom>
          <a:noFill/>
        </p:spPr>
        <p:txBody>
          <a:bodyPr wrap="square" rtlCol="0">
            <a:spAutoFit/>
          </a:bodyPr>
          <a:lstStyle/>
          <a:p>
            <a:pPr>
              <a:lnSpc>
                <a:spcPct val="150000"/>
              </a:lnSpc>
              <a:buClr>
                <a:srgbClr val="08599C"/>
              </a:buClr>
              <a:buSzPct val="50000"/>
              <a:defRPr/>
            </a:pPr>
            <a:endParaRPr lang="en-US" sz="1200" dirty="0">
              <a:solidFill>
                <a:prstClr val="black"/>
              </a:solidFill>
              <a:latin typeface="Arial" panose="020B0604020202020204" pitchFamily="34" charset="0"/>
              <a:ea typeface="楷体" panose="02010609060101010101" pitchFamily="49" charset="-122"/>
            </a:endParaRPr>
          </a:p>
          <a:p>
            <a:pPr>
              <a:lnSpc>
                <a:spcPct val="150000"/>
              </a:lnSpc>
              <a:buClr>
                <a:srgbClr val="08599C"/>
              </a:buClr>
              <a:buSzPct val="50000"/>
              <a:defRPr/>
            </a:pPr>
            <a:endParaRPr lang="en-US" sz="1200" dirty="0">
              <a:solidFill>
                <a:prstClr val="black"/>
              </a:solidFill>
              <a:latin typeface="Arial" panose="020B0604020202020204" pitchFamily="34" charset="0"/>
              <a:ea typeface="楷体" panose="02010609060101010101" pitchFamily="49" charset="-122"/>
            </a:endParaRPr>
          </a:p>
          <a:p>
            <a:pPr marL="171450" indent="-171450">
              <a:lnSpc>
                <a:spcPct val="150000"/>
              </a:lnSpc>
              <a:buClr>
                <a:srgbClr val="08599C"/>
              </a:buClr>
              <a:buSzPct val="50000"/>
              <a:buFont typeface="Wingdings" pitchFamily="2" charset="2"/>
              <a:buChar char="v"/>
              <a:defRPr/>
            </a:pPr>
            <a:endParaRPr lang="en-US" sz="1200" dirty="0">
              <a:solidFill>
                <a:prstClr val="black"/>
              </a:solidFill>
              <a:latin typeface="Arial" panose="020B0604020202020204" pitchFamily="34" charset="0"/>
              <a:ea typeface="楷体" panose="02010609060101010101" pitchFamily="49" charset="-122"/>
            </a:endParaRPr>
          </a:p>
          <a:p>
            <a:pPr marL="171450" lvl="0" indent="-171450">
              <a:lnSpc>
                <a:spcPct val="150000"/>
              </a:lnSpc>
              <a:buClr>
                <a:srgbClr val="08599C"/>
              </a:buClr>
              <a:buSzPct val="50000"/>
              <a:buFont typeface="Wingdings" pitchFamily="2" charset="2"/>
              <a:buChar char="v"/>
              <a:defRPr/>
            </a:pPr>
            <a:endParaRPr lang="en-US" altLang="zh-CN" sz="1200"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pic>
        <p:nvPicPr>
          <p:cNvPr id="5" name="Picture 4">
            <a:extLst>
              <a:ext uri="{FF2B5EF4-FFF2-40B4-BE49-F238E27FC236}">
                <a16:creationId xmlns:a16="http://schemas.microsoft.com/office/drawing/2014/main" id="{D0A5F5CB-01DB-474D-83A4-B5A5950DF09C}"/>
              </a:ext>
            </a:extLst>
          </p:cNvPr>
          <p:cNvPicPr>
            <a:picLocks noChangeAspect="1"/>
          </p:cNvPicPr>
          <p:nvPr/>
        </p:nvPicPr>
        <p:blipFill>
          <a:blip r:embed="rId2"/>
          <a:stretch>
            <a:fillRect/>
          </a:stretch>
        </p:blipFill>
        <p:spPr>
          <a:xfrm>
            <a:off x="730769" y="976310"/>
            <a:ext cx="7016038" cy="3465286"/>
          </a:xfrm>
          <a:prstGeom prst="rect">
            <a:avLst/>
          </a:prstGeom>
        </p:spPr>
      </p:pic>
    </p:spTree>
    <p:extLst>
      <p:ext uri="{BB962C8B-B14F-4D97-AF65-F5344CB8AC3E}">
        <p14:creationId xmlns:p14="http://schemas.microsoft.com/office/powerpoint/2010/main" val="298900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Testing </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364617"/>
            <a:ext cx="7784579" cy="1443087"/>
          </a:xfrm>
          <a:prstGeom prst="rect">
            <a:avLst/>
          </a:prstGeom>
          <a:noFill/>
        </p:spPr>
        <p:txBody>
          <a:bodyPr wrap="square" rtlCol="0">
            <a:spAutoFit/>
          </a:bodyPr>
          <a:lstStyle/>
          <a:p>
            <a:pPr>
              <a:lnSpc>
                <a:spcPct val="150000"/>
              </a:lnSpc>
              <a:buClr>
                <a:srgbClr val="08599C"/>
              </a:buClr>
              <a:buSzPct val="50000"/>
              <a:defRPr/>
            </a:pPr>
            <a:endParaRPr lang="en-US" sz="1200" dirty="0">
              <a:solidFill>
                <a:prstClr val="black"/>
              </a:solidFill>
              <a:latin typeface="Arial" panose="020B0604020202020204" pitchFamily="34" charset="0"/>
              <a:ea typeface="楷体" panose="02010609060101010101" pitchFamily="49" charset="-122"/>
            </a:endParaRPr>
          </a:p>
          <a:p>
            <a:pPr>
              <a:lnSpc>
                <a:spcPct val="150000"/>
              </a:lnSpc>
              <a:buClr>
                <a:srgbClr val="08599C"/>
              </a:buClr>
              <a:buSzPct val="50000"/>
              <a:defRPr/>
            </a:pPr>
            <a:endParaRPr lang="en-US" sz="1200" dirty="0">
              <a:solidFill>
                <a:prstClr val="black"/>
              </a:solidFill>
              <a:latin typeface="Arial" panose="020B0604020202020204" pitchFamily="34" charset="0"/>
              <a:ea typeface="楷体" panose="02010609060101010101" pitchFamily="49" charset="-122"/>
            </a:endParaRPr>
          </a:p>
          <a:p>
            <a:pPr marL="171450" indent="-171450">
              <a:lnSpc>
                <a:spcPct val="150000"/>
              </a:lnSpc>
              <a:buClr>
                <a:srgbClr val="08599C"/>
              </a:buClr>
              <a:buSzPct val="50000"/>
              <a:buFont typeface="Wingdings" pitchFamily="2" charset="2"/>
              <a:buChar char="v"/>
              <a:defRPr/>
            </a:pPr>
            <a:endParaRPr lang="en-US" sz="1200" dirty="0">
              <a:solidFill>
                <a:prstClr val="black"/>
              </a:solidFill>
              <a:latin typeface="Arial" panose="020B0604020202020204" pitchFamily="34" charset="0"/>
              <a:ea typeface="楷体" panose="02010609060101010101" pitchFamily="49" charset="-122"/>
            </a:endParaRPr>
          </a:p>
          <a:p>
            <a:pPr marL="171450" lvl="0" indent="-171450">
              <a:lnSpc>
                <a:spcPct val="150000"/>
              </a:lnSpc>
              <a:buClr>
                <a:srgbClr val="08599C"/>
              </a:buClr>
              <a:buSzPct val="50000"/>
              <a:buFont typeface="Wingdings" pitchFamily="2" charset="2"/>
              <a:buChar char="v"/>
              <a:defRPr/>
            </a:pPr>
            <a:endParaRPr lang="en-US" altLang="zh-CN" sz="1200"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pic>
        <p:nvPicPr>
          <p:cNvPr id="7" name="Picture 6">
            <a:extLst>
              <a:ext uri="{FF2B5EF4-FFF2-40B4-BE49-F238E27FC236}">
                <a16:creationId xmlns:a16="http://schemas.microsoft.com/office/drawing/2014/main" id="{DD46269A-49F6-5D49-B8D2-A5EC512F9074}"/>
              </a:ext>
            </a:extLst>
          </p:cNvPr>
          <p:cNvPicPr>
            <a:picLocks noChangeAspect="1"/>
          </p:cNvPicPr>
          <p:nvPr/>
        </p:nvPicPr>
        <p:blipFill>
          <a:blip r:embed="rId2"/>
          <a:stretch>
            <a:fillRect/>
          </a:stretch>
        </p:blipFill>
        <p:spPr>
          <a:xfrm>
            <a:off x="730769" y="1000639"/>
            <a:ext cx="6989523" cy="3419711"/>
          </a:xfrm>
          <a:prstGeom prst="rect">
            <a:avLst/>
          </a:prstGeom>
        </p:spPr>
      </p:pic>
    </p:spTree>
    <p:extLst>
      <p:ext uri="{BB962C8B-B14F-4D97-AF65-F5344CB8AC3E}">
        <p14:creationId xmlns:p14="http://schemas.microsoft.com/office/powerpoint/2010/main" val="292576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Out-of-time</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364617"/>
            <a:ext cx="7784579" cy="1443087"/>
          </a:xfrm>
          <a:prstGeom prst="rect">
            <a:avLst/>
          </a:prstGeom>
          <a:noFill/>
        </p:spPr>
        <p:txBody>
          <a:bodyPr wrap="square" rtlCol="0">
            <a:spAutoFit/>
          </a:bodyPr>
          <a:lstStyle/>
          <a:p>
            <a:pPr>
              <a:lnSpc>
                <a:spcPct val="150000"/>
              </a:lnSpc>
              <a:buClr>
                <a:srgbClr val="08599C"/>
              </a:buClr>
              <a:buSzPct val="50000"/>
              <a:defRPr/>
            </a:pPr>
            <a:endParaRPr lang="en-US" sz="1200" dirty="0">
              <a:solidFill>
                <a:prstClr val="black"/>
              </a:solidFill>
              <a:latin typeface="Arial" panose="020B0604020202020204" pitchFamily="34" charset="0"/>
              <a:ea typeface="楷体" panose="02010609060101010101" pitchFamily="49" charset="-122"/>
            </a:endParaRPr>
          </a:p>
          <a:p>
            <a:pPr>
              <a:lnSpc>
                <a:spcPct val="150000"/>
              </a:lnSpc>
              <a:buClr>
                <a:srgbClr val="08599C"/>
              </a:buClr>
              <a:buSzPct val="50000"/>
              <a:defRPr/>
            </a:pPr>
            <a:endParaRPr lang="en-US" sz="1200" dirty="0">
              <a:solidFill>
                <a:prstClr val="black"/>
              </a:solidFill>
              <a:latin typeface="Arial" panose="020B0604020202020204" pitchFamily="34" charset="0"/>
              <a:ea typeface="楷体" panose="02010609060101010101" pitchFamily="49" charset="-122"/>
            </a:endParaRPr>
          </a:p>
          <a:p>
            <a:pPr marL="171450" indent="-171450">
              <a:lnSpc>
                <a:spcPct val="150000"/>
              </a:lnSpc>
              <a:buClr>
                <a:srgbClr val="08599C"/>
              </a:buClr>
              <a:buSzPct val="50000"/>
              <a:buFont typeface="Wingdings" pitchFamily="2" charset="2"/>
              <a:buChar char="v"/>
              <a:defRPr/>
            </a:pPr>
            <a:endParaRPr lang="en-US" sz="1200" dirty="0">
              <a:solidFill>
                <a:prstClr val="black"/>
              </a:solidFill>
              <a:latin typeface="Arial" panose="020B0604020202020204" pitchFamily="34" charset="0"/>
              <a:ea typeface="楷体" panose="02010609060101010101" pitchFamily="49" charset="-122"/>
            </a:endParaRPr>
          </a:p>
          <a:p>
            <a:pPr marL="171450" lvl="0" indent="-171450">
              <a:lnSpc>
                <a:spcPct val="150000"/>
              </a:lnSpc>
              <a:buClr>
                <a:srgbClr val="08599C"/>
              </a:buClr>
              <a:buSzPct val="50000"/>
              <a:buFont typeface="Wingdings" pitchFamily="2" charset="2"/>
              <a:buChar char="v"/>
              <a:defRPr/>
            </a:pPr>
            <a:endParaRPr lang="en-US" altLang="zh-CN" sz="1200" dirty="0">
              <a:solidFill>
                <a:prstClr val="black"/>
              </a:solidFill>
              <a:latin typeface="Arial" panose="020B0604020202020204" pitchFamily="34" charset="0"/>
              <a:ea typeface="楷体" panose="02010609060101010101" pitchFamily="49" charset="-122"/>
            </a:endParaRPr>
          </a:p>
          <a:p>
            <a:pPr>
              <a:lnSpc>
                <a:spcPct val="150000"/>
              </a:lnSpc>
            </a:pPr>
            <a:endParaRPr lang="en-US" sz="1200" b="1" dirty="0"/>
          </a:p>
        </p:txBody>
      </p:sp>
      <p:pic>
        <p:nvPicPr>
          <p:cNvPr id="8" name="Picture 7">
            <a:extLst>
              <a:ext uri="{FF2B5EF4-FFF2-40B4-BE49-F238E27FC236}">
                <a16:creationId xmlns:a16="http://schemas.microsoft.com/office/drawing/2014/main" id="{F04A5769-ADE1-8842-A4A0-DC2AC1A5D24A}"/>
              </a:ext>
            </a:extLst>
          </p:cNvPr>
          <p:cNvPicPr>
            <a:picLocks noChangeAspect="1"/>
          </p:cNvPicPr>
          <p:nvPr/>
        </p:nvPicPr>
        <p:blipFill>
          <a:blip r:embed="rId2"/>
          <a:stretch>
            <a:fillRect/>
          </a:stretch>
        </p:blipFill>
        <p:spPr>
          <a:xfrm>
            <a:off x="851071" y="1028057"/>
            <a:ext cx="7019932" cy="3356053"/>
          </a:xfrm>
          <a:prstGeom prst="rect">
            <a:avLst/>
          </a:prstGeom>
        </p:spPr>
      </p:pic>
    </p:spTree>
    <p:extLst>
      <p:ext uri="{BB962C8B-B14F-4D97-AF65-F5344CB8AC3E}">
        <p14:creationId xmlns:p14="http://schemas.microsoft.com/office/powerpoint/2010/main" val="329955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401" name="Google Shape;401;p38"/>
          <p:cNvPicPr preferRelativeResize="0"/>
          <p:nvPr/>
        </p:nvPicPr>
        <p:blipFill rotWithShape="1">
          <a:blip r:embed="rId3">
            <a:alphaModFix/>
          </a:blip>
          <a:srcRect/>
          <a:stretch/>
        </p:blipFill>
        <p:spPr>
          <a:xfrm>
            <a:off x="4230955" y="832048"/>
            <a:ext cx="729029" cy="1302423"/>
          </a:xfrm>
          <a:prstGeom prst="rect">
            <a:avLst/>
          </a:prstGeom>
          <a:noFill/>
          <a:ln>
            <a:noFill/>
          </a:ln>
        </p:spPr>
      </p:pic>
      <p:sp>
        <p:nvSpPr>
          <p:cNvPr id="402" name="Google Shape;402;p38"/>
          <p:cNvSpPr txBox="1"/>
          <p:nvPr/>
        </p:nvSpPr>
        <p:spPr>
          <a:xfrm>
            <a:off x="1362219" y="3117657"/>
            <a:ext cx="6466500" cy="340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3000" dirty="0">
                <a:latin typeface="Calibri"/>
                <a:ea typeface="Calibri"/>
                <a:cs typeface="Calibri"/>
                <a:sym typeface="Calibri"/>
              </a:rPr>
              <a:t>Conclusion</a:t>
            </a:r>
            <a:endParaRPr sz="3000" dirty="0">
              <a:latin typeface="Calibri"/>
              <a:ea typeface="Calibri"/>
              <a:cs typeface="Calibri"/>
              <a:sym typeface="Calibri"/>
            </a:endParaRPr>
          </a:p>
        </p:txBody>
      </p:sp>
      <p:grpSp>
        <p:nvGrpSpPr>
          <p:cNvPr id="403" name="Google Shape;403;p38"/>
          <p:cNvGrpSpPr/>
          <p:nvPr/>
        </p:nvGrpSpPr>
        <p:grpSpPr>
          <a:xfrm>
            <a:off x="3380309" y="2094714"/>
            <a:ext cx="3939817" cy="1015800"/>
            <a:chOff x="3446828" y="2097463"/>
            <a:chExt cx="3619492" cy="1015800"/>
          </a:xfrm>
        </p:grpSpPr>
        <p:grpSp>
          <p:nvGrpSpPr>
            <p:cNvPr id="404" name="Google Shape;404;p38"/>
            <p:cNvGrpSpPr/>
            <p:nvPr/>
          </p:nvGrpSpPr>
          <p:grpSpPr>
            <a:xfrm>
              <a:off x="3446828" y="2207717"/>
              <a:ext cx="2337900" cy="221100"/>
              <a:chOff x="3446828" y="2207717"/>
              <a:chExt cx="2337900" cy="221100"/>
            </a:xfrm>
          </p:grpSpPr>
          <p:cxnSp>
            <p:nvCxnSpPr>
              <p:cNvPr id="405" name="Google Shape;405;p38"/>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406" name="Google Shape;406;p38"/>
              <p:cNvCxnSpPr/>
              <p:nvPr/>
            </p:nvCxnSpPr>
            <p:spPr>
              <a:xfrm>
                <a:off x="3446829" y="2207717"/>
                <a:ext cx="0" cy="221100"/>
              </a:xfrm>
              <a:prstGeom prst="straightConnector1">
                <a:avLst/>
              </a:prstGeom>
              <a:noFill/>
              <a:ln w="19050" cap="flat" cmpd="sng">
                <a:solidFill>
                  <a:schemeClr val="dk2"/>
                </a:solidFill>
                <a:prstDash val="solid"/>
                <a:round/>
                <a:headEnd type="none" w="sm" len="sm"/>
                <a:tailEnd type="none" w="sm" len="sm"/>
              </a:ln>
            </p:spPr>
          </p:cxnSp>
        </p:grpSp>
        <p:grpSp>
          <p:nvGrpSpPr>
            <p:cNvPr id="407" name="Google Shape;407;p38"/>
            <p:cNvGrpSpPr/>
            <p:nvPr/>
          </p:nvGrpSpPr>
          <p:grpSpPr>
            <a:xfrm rot="10800000" flipH="1">
              <a:off x="3446828" y="2860865"/>
              <a:ext cx="2337900" cy="213958"/>
              <a:chOff x="3446828" y="2207717"/>
              <a:chExt cx="2337900" cy="221100"/>
            </a:xfrm>
          </p:grpSpPr>
          <p:cxnSp>
            <p:nvCxnSpPr>
              <p:cNvPr id="408" name="Google Shape;408;p38"/>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409" name="Google Shape;409;p38"/>
              <p:cNvCxnSpPr/>
              <p:nvPr/>
            </p:nvCxnSpPr>
            <p:spPr>
              <a:xfrm>
                <a:off x="3446829" y="2207717"/>
                <a:ext cx="0" cy="221100"/>
              </a:xfrm>
              <a:prstGeom prst="straightConnector1">
                <a:avLst/>
              </a:prstGeom>
              <a:noFill/>
              <a:ln w="19050" cap="flat" cmpd="sng">
                <a:solidFill>
                  <a:schemeClr val="dk2"/>
                </a:solidFill>
                <a:prstDash val="solid"/>
                <a:round/>
                <a:headEnd type="none" w="sm" len="sm"/>
                <a:tailEnd type="none" w="sm" len="sm"/>
              </a:ln>
            </p:spPr>
          </p:cxnSp>
        </p:grpSp>
        <p:sp>
          <p:nvSpPr>
            <p:cNvPr id="410" name="Google Shape;410;p38"/>
            <p:cNvSpPr txBox="1"/>
            <p:nvPr/>
          </p:nvSpPr>
          <p:spPr>
            <a:xfrm>
              <a:off x="3732720" y="2097463"/>
              <a:ext cx="33336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altLang="en-US" sz="6000" dirty="0">
                  <a:latin typeface="Baumans"/>
                  <a:ea typeface="Baumans"/>
                  <a:cs typeface="Baumans"/>
                  <a:sym typeface="Baumans"/>
                </a:rPr>
                <a:t>   </a:t>
              </a:r>
              <a:r>
                <a:rPr lang="en-US" altLang="zh-CN" sz="6000" dirty="0">
                  <a:latin typeface="Baumans"/>
                  <a:ea typeface="Baumans"/>
                  <a:cs typeface="Baumans"/>
                  <a:sym typeface="Baumans"/>
                </a:rPr>
                <a:t>8</a:t>
              </a:r>
              <a:endParaRPr sz="6000" b="0" i="0" u="none" strike="noStrike" cap="none" dirty="0">
                <a:solidFill>
                  <a:srgbClr val="000000"/>
                </a:solidFill>
                <a:latin typeface="Baumans"/>
                <a:ea typeface="Baumans"/>
                <a:cs typeface="Baumans"/>
                <a:sym typeface="Baumans"/>
              </a:endParaRPr>
            </a:p>
          </p:txBody>
        </p:sp>
      </p:grpSp>
    </p:spTree>
    <p:extLst>
      <p:ext uri="{BB962C8B-B14F-4D97-AF65-F5344CB8AC3E}">
        <p14:creationId xmlns:p14="http://schemas.microsoft.com/office/powerpoint/2010/main" val="13124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Executive Summary</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152690"/>
            <a:ext cx="7784579" cy="3023905"/>
          </a:xfrm>
          <a:prstGeom prst="rect">
            <a:avLst/>
          </a:prstGeom>
          <a:noFill/>
        </p:spPr>
        <p:txBody>
          <a:bodyPr wrap="square" rtlCol="0">
            <a:spAutoFit/>
          </a:bodyPr>
          <a:lstStyle/>
          <a:p>
            <a:pPr marL="171450" indent="-171450">
              <a:lnSpc>
                <a:spcPct val="150000"/>
              </a:lnSpc>
              <a:buFont typeface="Wingdings" pitchFamily="2" charset="2"/>
              <a:buChar char="v"/>
            </a:pPr>
            <a:r>
              <a:rPr lang="en-US" sz="1200" dirty="0"/>
              <a:t>This project provides an analysis and evaluation of application</a:t>
            </a:r>
            <a:r>
              <a:rPr lang="zh-CN" altLang="en-US" sz="1200" dirty="0"/>
              <a:t> </a:t>
            </a:r>
            <a:r>
              <a:rPr lang="en-US" sz="1200" dirty="0"/>
              <a:t>data for detecting fraud using supervised machine learning methods. </a:t>
            </a:r>
          </a:p>
          <a:p>
            <a:pPr marL="171450" indent="-171450">
              <a:lnSpc>
                <a:spcPct val="150000"/>
              </a:lnSpc>
              <a:buFont typeface="Wingdings" pitchFamily="2" charset="2"/>
              <a:buChar char="v"/>
            </a:pPr>
            <a:r>
              <a:rPr lang="en-US" sz="1200" dirty="0"/>
              <a:t>The  original data set contains 100,000 records of card transactions and has 10 variables of application details.</a:t>
            </a:r>
          </a:p>
          <a:p>
            <a:pPr marL="171450" indent="-171450">
              <a:lnSpc>
                <a:spcPct val="150000"/>
              </a:lnSpc>
              <a:buFont typeface="Wingdings" pitchFamily="2" charset="2"/>
              <a:buChar char="v"/>
            </a:pPr>
            <a:r>
              <a:rPr lang="en-US" sz="1200" dirty="0"/>
              <a:t>The general process of analysis follows data cleaning, expert variables creation, variable selection, applying fraud algorithms, calculating fraud scores and evaluating results. </a:t>
            </a:r>
          </a:p>
          <a:p>
            <a:pPr marL="171450" indent="-171450">
              <a:lnSpc>
                <a:spcPct val="150000"/>
              </a:lnSpc>
              <a:buFont typeface="Wingdings" pitchFamily="2" charset="2"/>
              <a:buChar char="v"/>
            </a:pPr>
            <a:r>
              <a:rPr lang="en-US" sz="1200" dirty="0"/>
              <a:t>Tools: R, Python, Excel</a:t>
            </a:r>
          </a:p>
          <a:p>
            <a:pPr marL="171450" indent="-171450">
              <a:lnSpc>
                <a:spcPct val="150000"/>
              </a:lnSpc>
              <a:buFont typeface="Wingdings" pitchFamily="2" charset="2"/>
              <a:buChar char="v"/>
            </a:pPr>
            <a:r>
              <a:rPr lang="en-US" sz="1200" dirty="0"/>
              <a:t>Algorithms: Decision Tree, Random Forest, Boosted </a:t>
            </a:r>
            <a:r>
              <a:rPr lang="en-US" sz="1200"/>
              <a:t>Trees, </a:t>
            </a:r>
            <a:r>
              <a:rPr lang="en-US" sz="1200" dirty="0"/>
              <a:t>and Logistic Regression. </a:t>
            </a:r>
          </a:p>
          <a:p>
            <a:pPr marL="171450" indent="-171450">
              <a:lnSpc>
                <a:spcPct val="150000"/>
              </a:lnSpc>
              <a:buFont typeface="Wingdings" pitchFamily="2" charset="2"/>
              <a:buChar char="v"/>
            </a:pPr>
            <a:r>
              <a:rPr lang="en-US" sz="1200" dirty="0"/>
              <a:t>Result: Boosting with 300 trees showed the best results. The Average FDR at 3% for out-of-time data is 49.30% average over 10 times.</a:t>
            </a:r>
          </a:p>
          <a:p>
            <a:endParaRPr lang="en-US" sz="1050" dirty="0"/>
          </a:p>
        </p:txBody>
      </p:sp>
    </p:spTree>
    <p:extLst>
      <p:ext uri="{BB962C8B-B14F-4D97-AF65-F5344CB8AC3E}">
        <p14:creationId xmlns:p14="http://schemas.microsoft.com/office/powerpoint/2010/main" val="337015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Conclusion</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002377"/>
            <a:ext cx="7784579" cy="3577903"/>
          </a:xfrm>
          <a:prstGeom prst="rect">
            <a:avLst/>
          </a:prstGeom>
          <a:noFill/>
        </p:spPr>
        <p:txBody>
          <a:bodyPr wrap="square" rtlCol="0">
            <a:spAutoFit/>
          </a:bodyPr>
          <a:lstStyle/>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First a detailed data quality report is made to find the type and value distribution of each variable</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Then, data cleaning is conducted with R, to filter and get rid of frivolous field data.</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After the cleaning, 310 expert variables are based on different time windows.</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We divided the dataset into training, testing (January to October) and out-of-time (November and December) to do feature selection and model building. </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KS score and FDR score are calculated first to get the first 200 ranking features, then backward wrapper is conducted to condense the subset of variables, from 200 to 100, 100 to 50, then 50 to 25 for future modeling. </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The algorithms used for modeling are Decision Trees, Random Forest, Boosted Trees</a:t>
            </a:r>
            <a:r>
              <a:rPr lang="zh-CN" altLang="en-US" sz="1200" dirty="0">
                <a:solidFill>
                  <a:prstClr val="black"/>
                </a:solidFill>
                <a:latin typeface="Arial" panose="020B0604020202020204" pitchFamily="34" charset="0"/>
                <a:ea typeface="楷体" panose="02010609060101010101" pitchFamily="49" charset="-122"/>
              </a:rPr>
              <a:t> </a:t>
            </a:r>
            <a:r>
              <a:rPr lang="en-US" sz="1200" dirty="0">
                <a:solidFill>
                  <a:prstClr val="black"/>
                </a:solidFill>
                <a:latin typeface="Arial" panose="020B0604020202020204" pitchFamily="34" charset="0"/>
                <a:ea typeface="楷体" panose="02010609060101010101" pitchFamily="49" charset="-122"/>
              </a:rPr>
              <a:t>and Logistic Regression. We run them with our training(randomly select 80% from the Intime data), testing (remaining 20% from the Intime data) and out-of-time data. </a:t>
            </a:r>
          </a:p>
          <a:p>
            <a:pPr marL="171450" indent="-171450">
              <a:lnSpc>
                <a:spcPct val="150000"/>
              </a:lnSpc>
              <a:buClr>
                <a:srgbClr val="08599C"/>
              </a:buClr>
              <a:buSzPct val="50000"/>
              <a:buFont typeface="Wingdings" pitchFamily="2" charset="2"/>
              <a:buChar char="v"/>
              <a:defRPr/>
            </a:pPr>
            <a:r>
              <a:rPr lang="en-US" sz="1200" dirty="0">
                <a:solidFill>
                  <a:prstClr val="black"/>
                </a:solidFill>
                <a:latin typeface="Arial" panose="020B0604020202020204" pitchFamily="34" charset="0"/>
                <a:ea typeface="楷体" panose="02010609060101010101" pitchFamily="49" charset="-122"/>
              </a:rPr>
              <a:t>Among all the models built, Boosting trees shows the best performance. The Average FDR at 3% is 49.3% average over 10 times.</a:t>
            </a:r>
          </a:p>
          <a:p>
            <a:endParaRPr lang="en-US" sz="1050" dirty="0"/>
          </a:p>
        </p:txBody>
      </p:sp>
    </p:spTree>
    <p:extLst>
      <p:ext uri="{BB962C8B-B14F-4D97-AF65-F5344CB8AC3E}">
        <p14:creationId xmlns:p14="http://schemas.microsoft.com/office/powerpoint/2010/main" val="245818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593"/>
        <p:cNvGrpSpPr/>
        <p:nvPr/>
      </p:nvGrpSpPr>
      <p:grpSpPr>
        <a:xfrm>
          <a:off x="0" y="0"/>
          <a:ext cx="0" cy="0"/>
          <a:chOff x="0" y="0"/>
          <a:chExt cx="0" cy="0"/>
        </a:xfrm>
      </p:grpSpPr>
      <p:sp>
        <p:nvSpPr>
          <p:cNvPr id="594" name="Google Shape;594;p52"/>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31</a:t>
            </a:fld>
            <a:endParaRPr/>
          </a:p>
        </p:txBody>
      </p:sp>
      <p:cxnSp>
        <p:nvCxnSpPr>
          <p:cNvPr id="595" name="Google Shape;595;p52"/>
          <p:cNvCxnSpPr/>
          <p:nvPr/>
        </p:nvCxnSpPr>
        <p:spPr>
          <a:xfrm>
            <a:off x="3282410" y="3438990"/>
            <a:ext cx="97360" cy="0"/>
          </a:xfrm>
          <a:prstGeom prst="straightConnector1">
            <a:avLst/>
          </a:prstGeom>
          <a:noFill/>
          <a:ln w="9525" cap="flat" cmpd="sng">
            <a:solidFill>
              <a:schemeClr val="dk2"/>
            </a:solidFill>
            <a:prstDash val="solid"/>
            <a:round/>
            <a:headEnd type="none" w="sm" len="sm"/>
            <a:tailEnd type="none" w="sm" len="sm"/>
          </a:ln>
        </p:spPr>
      </p:cxnSp>
      <p:cxnSp>
        <p:nvCxnSpPr>
          <p:cNvPr id="596" name="Google Shape;596;p52"/>
          <p:cNvCxnSpPr/>
          <p:nvPr/>
        </p:nvCxnSpPr>
        <p:spPr>
          <a:xfrm>
            <a:off x="5756515" y="3433609"/>
            <a:ext cx="97360" cy="0"/>
          </a:xfrm>
          <a:prstGeom prst="straightConnector1">
            <a:avLst/>
          </a:prstGeom>
          <a:noFill/>
          <a:ln w="9525" cap="flat" cmpd="sng">
            <a:solidFill>
              <a:schemeClr val="dk2"/>
            </a:solidFill>
            <a:prstDash val="solid"/>
            <a:round/>
            <a:headEnd type="none" w="sm" len="sm"/>
            <a:tailEnd type="none" w="sm" len="sm"/>
          </a:ln>
        </p:spPr>
      </p:cxnSp>
      <p:pic>
        <p:nvPicPr>
          <p:cNvPr id="597" name="Google Shape;597;p52"/>
          <p:cNvPicPr preferRelativeResize="0"/>
          <p:nvPr/>
        </p:nvPicPr>
        <p:blipFill rotWithShape="1">
          <a:blip r:embed="rId3">
            <a:alphaModFix/>
          </a:blip>
          <a:srcRect/>
          <a:stretch/>
        </p:blipFill>
        <p:spPr>
          <a:xfrm>
            <a:off x="3387486" y="1381286"/>
            <a:ext cx="2088059" cy="2380067"/>
          </a:xfrm>
          <a:prstGeom prst="rect">
            <a:avLst/>
          </a:prstGeom>
          <a:noFill/>
          <a:ln>
            <a:noFill/>
          </a:ln>
        </p:spPr>
      </p:pic>
      <p:sp>
        <p:nvSpPr>
          <p:cNvPr id="598" name="Google Shape;598;p52"/>
          <p:cNvSpPr/>
          <p:nvPr/>
        </p:nvSpPr>
        <p:spPr>
          <a:xfrm>
            <a:off x="2573379" y="2137507"/>
            <a:ext cx="3997241" cy="72009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666576"/>
                </a:solidFill>
                <a:latin typeface="Baumans"/>
                <a:ea typeface="Baumans"/>
                <a:cs typeface="Baumans"/>
                <a:sym typeface="Baumans"/>
              </a:rPr>
              <a:t>Thank you for listening</a:t>
            </a:r>
            <a:endParaRPr sz="2800" b="0" i="0" u="none" strike="noStrike" cap="none">
              <a:solidFill>
                <a:srgbClr val="666576"/>
              </a:solidFill>
              <a:latin typeface="Baumans"/>
              <a:ea typeface="Baumans"/>
              <a:cs typeface="Baumans"/>
              <a:sym typeface="Baumans"/>
            </a:endParaRPr>
          </a:p>
        </p:txBody>
      </p:sp>
      <p:grpSp>
        <p:nvGrpSpPr>
          <p:cNvPr id="599" name="Google Shape;599;p52"/>
          <p:cNvGrpSpPr/>
          <p:nvPr/>
        </p:nvGrpSpPr>
        <p:grpSpPr>
          <a:xfrm>
            <a:off x="2530135" y="2188775"/>
            <a:ext cx="4083727" cy="646588"/>
            <a:chOff x="3446828" y="2207717"/>
            <a:chExt cx="2338022" cy="867102"/>
          </a:xfrm>
        </p:grpSpPr>
        <p:grpSp>
          <p:nvGrpSpPr>
            <p:cNvPr id="600" name="Google Shape;600;p52"/>
            <p:cNvGrpSpPr/>
            <p:nvPr/>
          </p:nvGrpSpPr>
          <p:grpSpPr>
            <a:xfrm>
              <a:off x="3446828" y="2207717"/>
              <a:ext cx="2338022" cy="221158"/>
              <a:chOff x="3446828" y="2207717"/>
              <a:chExt cx="2338022" cy="221158"/>
            </a:xfrm>
          </p:grpSpPr>
          <p:cxnSp>
            <p:nvCxnSpPr>
              <p:cNvPr id="601" name="Google Shape;601;p52"/>
              <p:cNvCxnSpPr/>
              <p:nvPr/>
            </p:nvCxnSpPr>
            <p:spPr>
              <a:xfrm>
                <a:off x="3446828" y="2214860"/>
                <a:ext cx="2338022" cy="214015"/>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602" name="Google Shape;602;p52"/>
              <p:cNvCxnSpPr/>
              <p:nvPr/>
            </p:nvCxnSpPr>
            <p:spPr>
              <a:xfrm>
                <a:off x="3446829" y="2207717"/>
                <a:ext cx="0" cy="221158"/>
              </a:xfrm>
              <a:prstGeom prst="straightConnector1">
                <a:avLst/>
              </a:prstGeom>
              <a:noFill/>
              <a:ln w="19050" cap="flat" cmpd="sng">
                <a:solidFill>
                  <a:schemeClr val="dk2"/>
                </a:solidFill>
                <a:prstDash val="solid"/>
                <a:round/>
                <a:headEnd type="none" w="sm" len="sm"/>
                <a:tailEnd type="none" w="sm" len="sm"/>
              </a:ln>
            </p:spPr>
          </p:cxnSp>
        </p:grpSp>
        <p:grpSp>
          <p:nvGrpSpPr>
            <p:cNvPr id="603" name="Google Shape;603;p52"/>
            <p:cNvGrpSpPr/>
            <p:nvPr/>
          </p:nvGrpSpPr>
          <p:grpSpPr>
            <a:xfrm rot="10800000" flipH="1">
              <a:off x="3446828" y="2860804"/>
              <a:ext cx="2338022" cy="214015"/>
              <a:chOff x="3446828" y="2207717"/>
              <a:chExt cx="2338022" cy="221158"/>
            </a:xfrm>
          </p:grpSpPr>
          <p:cxnSp>
            <p:nvCxnSpPr>
              <p:cNvPr id="604" name="Google Shape;604;p52"/>
              <p:cNvCxnSpPr/>
              <p:nvPr/>
            </p:nvCxnSpPr>
            <p:spPr>
              <a:xfrm>
                <a:off x="3446828" y="2214860"/>
                <a:ext cx="2338022" cy="214015"/>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605" name="Google Shape;605;p52"/>
              <p:cNvCxnSpPr/>
              <p:nvPr/>
            </p:nvCxnSpPr>
            <p:spPr>
              <a:xfrm>
                <a:off x="3446829" y="2207717"/>
                <a:ext cx="0" cy="221158"/>
              </a:xfrm>
              <a:prstGeom prst="straightConnector1">
                <a:avLst/>
              </a:prstGeom>
              <a:noFill/>
              <a:ln w="19050" cap="flat" cmpd="sng">
                <a:solidFill>
                  <a:schemeClr val="dk2"/>
                </a:solidFill>
                <a:prstDash val="solid"/>
                <a:round/>
                <a:headEnd type="none" w="sm" len="sm"/>
                <a:tailEnd type="none" w="sm" len="sm"/>
              </a:ln>
            </p:spPr>
          </p:cxnSp>
        </p:grpSp>
      </p:grpSp>
      <p:pic>
        <p:nvPicPr>
          <p:cNvPr id="3" name="图片 2">
            <a:extLst>
              <a:ext uri="{FF2B5EF4-FFF2-40B4-BE49-F238E27FC236}">
                <a16:creationId xmlns:a16="http://schemas.microsoft.com/office/drawing/2014/main" id="{5386F93B-00CF-4FDC-A5DA-623C01878E2A}"/>
              </a:ext>
            </a:extLst>
          </p:cNvPr>
          <p:cNvPicPr>
            <a:picLocks noChangeAspect="1"/>
          </p:cNvPicPr>
          <p:nvPr/>
        </p:nvPicPr>
        <p:blipFill>
          <a:blip r:embed="rId4"/>
          <a:stretch>
            <a:fillRect/>
          </a:stretch>
        </p:blipFill>
        <p:spPr>
          <a:xfrm>
            <a:off x="-2" y="0"/>
            <a:ext cx="9144000" cy="3683796"/>
          </a:xfrm>
          <a:prstGeom prst="rect">
            <a:avLst/>
          </a:prstGeom>
        </p:spPr>
      </p:pic>
      <p:pic>
        <p:nvPicPr>
          <p:cNvPr id="5" name="图片 4">
            <a:extLst>
              <a:ext uri="{FF2B5EF4-FFF2-40B4-BE49-F238E27FC236}">
                <a16:creationId xmlns:a16="http://schemas.microsoft.com/office/drawing/2014/main" id="{C10972EE-D390-400A-A1BD-AEE1062D2223}"/>
              </a:ext>
            </a:extLst>
          </p:cNvPr>
          <p:cNvPicPr>
            <a:picLocks noChangeAspect="1"/>
          </p:cNvPicPr>
          <p:nvPr/>
        </p:nvPicPr>
        <p:blipFill>
          <a:blip r:embed="rId5"/>
          <a:stretch>
            <a:fillRect/>
          </a:stretch>
        </p:blipFill>
        <p:spPr>
          <a:xfrm>
            <a:off x="-2" y="3667907"/>
            <a:ext cx="9144002" cy="1474725"/>
          </a:xfrm>
          <a:prstGeom prst="rect">
            <a:avLst/>
          </a:prstGeom>
        </p:spPr>
      </p:pic>
      <p:sp>
        <p:nvSpPr>
          <p:cNvPr id="6" name="文本框 5">
            <a:extLst>
              <a:ext uri="{FF2B5EF4-FFF2-40B4-BE49-F238E27FC236}">
                <a16:creationId xmlns:a16="http://schemas.microsoft.com/office/drawing/2014/main" id="{A7D78B12-8088-4118-BC5F-4E47385D90F9}"/>
              </a:ext>
            </a:extLst>
          </p:cNvPr>
          <p:cNvSpPr txBox="1"/>
          <p:nvPr/>
        </p:nvSpPr>
        <p:spPr>
          <a:xfrm>
            <a:off x="2573379" y="2126252"/>
            <a:ext cx="4083726" cy="523220"/>
          </a:xfrm>
          <a:prstGeom prst="rect">
            <a:avLst/>
          </a:prstGeom>
          <a:noFill/>
        </p:spPr>
        <p:txBody>
          <a:bodyPr wrap="square" rtlCol="0">
            <a:spAutoFit/>
          </a:bodyPr>
          <a:lstStyle/>
          <a:p>
            <a:r>
              <a:rPr lang="en-US" altLang="zh-CN" sz="2800" dirty="0">
                <a:solidFill>
                  <a:schemeClr val="accent6">
                    <a:lumMod val="60000"/>
                    <a:lumOff val="40000"/>
                  </a:schemeClr>
                </a:solidFill>
                <a:latin typeface="Nunito" panose="02010600030101010101" charset="0"/>
              </a:rPr>
              <a:t>Thank you for listening</a:t>
            </a:r>
            <a:endParaRPr lang="en-US" sz="2800" dirty="0">
              <a:solidFill>
                <a:schemeClr val="accent6">
                  <a:lumMod val="60000"/>
                  <a:lumOff val="40000"/>
                </a:schemeClr>
              </a:solidFill>
              <a:latin typeface="Nunito" panose="02010600030101010101"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288"/>
        <p:cNvGrpSpPr/>
        <p:nvPr/>
      </p:nvGrpSpPr>
      <p:grpSpPr>
        <a:xfrm>
          <a:off x="0" y="0"/>
          <a:ext cx="0" cy="0"/>
          <a:chOff x="0" y="0"/>
          <a:chExt cx="0" cy="0"/>
        </a:xfrm>
      </p:grpSpPr>
      <p:sp>
        <p:nvSpPr>
          <p:cNvPr id="289" name="Google Shape;289;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290" name="Google Shape;290;p30"/>
          <p:cNvPicPr preferRelativeResize="0"/>
          <p:nvPr/>
        </p:nvPicPr>
        <p:blipFill rotWithShape="1">
          <a:blip r:embed="rId3">
            <a:alphaModFix/>
          </a:blip>
          <a:srcRect/>
          <a:stretch/>
        </p:blipFill>
        <p:spPr>
          <a:xfrm>
            <a:off x="4206716" y="581709"/>
            <a:ext cx="729029" cy="1302423"/>
          </a:xfrm>
          <a:prstGeom prst="rect">
            <a:avLst/>
          </a:prstGeom>
          <a:noFill/>
          <a:ln>
            <a:noFill/>
          </a:ln>
        </p:spPr>
      </p:pic>
      <p:sp>
        <p:nvSpPr>
          <p:cNvPr id="291" name="Google Shape;291;p30"/>
          <p:cNvSpPr txBox="1"/>
          <p:nvPr/>
        </p:nvSpPr>
        <p:spPr>
          <a:xfrm>
            <a:off x="2119223" y="3406184"/>
            <a:ext cx="5287200" cy="5946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3000" dirty="0">
                <a:latin typeface="Calibri"/>
                <a:ea typeface="Calibri"/>
                <a:cs typeface="Calibri"/>
                <a:sym typeface="Calibri"/>
              </a:rPr>
              <a:t>Description of Data</a:t>
            </a:r>
            <a:endParaRPr sz="3000" dirty="0"/>
          </a:p>
        </p:txBody>
      </p:sp>
      <p:grpSp>
        <p:nvGrpSpPr>
          <p:cNvPr id="292" name="Google Shape;292;p30"/>
          <p:cNvGrpSpPr/>
          <p:nvPr/>
        </p:nvGrpSpPr>
        <p:grpSpPr>
          <a:xfrm>
            <a:off x="3356070" y="2063850"/>
            <a:ext cx="4050353" cy="1015800"/>
            <a:chOff x="3446828" y="2164538"/>
            <a:chExt cx="3721041" cy="1015800"/>
          </a:xfrm>
        </p:grpSpPr>
        <p:grpSp>
          <p:nvGrpSpPr>
            <p:cNvPr id="293" name="Google Shape;293;p30"/>
            <p:cNvGrpSpPr/>
            <p:nvPr/>
          </p:nvGrpSpPr>
          <p:grpSpPr>
            <a:xfrm>
              <a:off x="3446828" y="2207717"/>
              <a:ext cx="2337900" cy="221100"/>
              <a:chOff x="3446828" y="2207717"/>
              <a:chExt cx="2337900" cy="221100"/>
            </a:xfrm>
          </p:grpSpPr>
          <p:cxnSp>
            <p:nvCxnSpPr>
              <p:cNvPr id="294" name="Google Shape;294;p30"/>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295" name="Google Shape;295;p30"/>
              <p:cNvCxnSpPr/>
              <p:nvPr/>
            </p:nvCxnSpPr>
            <p:spPr>
              <a:xfrm>
                <a:off x="3446829" y="2207717"/>
                <a:ext cx="0" cy="221100"/>
              </a:xfrm>
              <a:prstGeom prst="straightConnector1">
                <a:avLst/>
              </a:prstGeom>
              <a:noFill/>
              <a:ln w="19050" cap="flat" cmpd="sng">
                <a:solidFill>
                  <a:schemeClr val="dk2"/>
                </a:solidFill>
                <a:prstDash val="solid"/>
                <a:round/>
                <a:headEnd type="none" w="sm" len="sm"/>
                <a:tailEnd type="none" w="sm" len="sm"/>
              </a:ln>
            </p:spPr>
          </p:cxnSp>
        </p:grpSp>
        <p:grpSp>
          <p:nvGrpSpPr>
            <p:cNvPr id="296" name="Google Shape;296;p30"/>
            <p:cNvGrpSpPr/>
            <p:nvPr/>
          </p:nvGrpSpPr>
          <p:grpSpPr>
            <a:xfrm rot="10800000" flipH="1">
              <a:off x="3446828" y="2860865"/>
              <a:ext cx="2337900" cy="213958"/>
              <a:chOff x="3446828" y="2207717"/>
              <a:chExt cx="2337900" cy="221100"/>
            </a:xfrm>
          </p:grpSpPr>
          <p:cxnSp>
            <p:nvCxnSpPr>
              <p:cNvPr id="297" name="Google Shape;297;p30"/>
              <p:cNvCxnSpPr/>
              <p:nvPr/>
            </p:nvCxnSpPr>
            <p:spPr>
              <a:xfrm>
                <a:off x="3446828" y="2214860"/>
                <a:ext cx="2337900" cy="213900"/>
              </a:xfrm>
              <a:prstGeom prst="bentConnector3">
                <a:avLst>
                  <a:gd name="adj1" fmla="val 100381"/>
                </a:avLst>
              </a:prstGeom>
              <a:noFill/>
              <a:ln w="22225" cap="flat" cmpd="sng">
                <a:solidFill>
                  <a:schemeClr val="dk2"/>
                </a:solidFill>
                <a:prstDash val="solid"/>
                <a:round/>
                <a:headEnd type="none" w="sm" len="sm"/>
                <a:tailEnd type="none" w="sm" len="sm"/>
              </a:ln>
            </p:spPr>
          </p:cxnSp>
          <p:cxnSp>
            <p:nvCxnSpPr>
              <p:cNvPr id="298" name="Google Shape;298;p30"/>
              <p:cNvCxnSpPr/>
              <p:nvPr/>
            </p:nvCxnSpPr>
            <p:spPr>
              <a:xfrm>
                <a:off x="3446829" y="2207717"/>
                <a:ext cx="0" cy="221100"/>
              </a:xfrm>
              <a:prstGeom prst="straightConnector1">
                <a:avLst/>
              </a:prstGeom>
              <a:noFill/>
              <a:ln w="19050" cap="flat" cmpd="sng">
                <a:solidFill>
                  <a:schemeClr val="dk2"/>
                </a:solidFill>
                <a:prstDash val="solid"/>
                <a:round/>
                <a:headEnd type="none" w="sm" len="sm"/>
                <a:tailEnd type="none" w="sm" len="sm"/>
              </a:ln>
            </p:spPr>
          </p:cxnSp>
        </p:grpSp>
        <p:sp>
          <p:nvSpPr>
            <p:cNvPr id="299" name="Google Shape;299;p30"/>
            <p:cNvSpPr txBox="1"/>
            <p:nvPr/>
          </p:nvSpPr>
          <p:spPr>
            <a:xfrm>
              <a:off x="3834269" y="2164538"/>
              <a:ext cx="33336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5000" dirty="0">
                  <a:latin typeface="Baumans"/>
                  <a:ea typeface="Baumans"/>
                  <a:cs typeface="Baumans"/>
                  <a:sym typeface="Baumans"/>
                </a:rPr>
                <a:t>    2</a:t>
              </a:r>
              <a:endParaRPr sz="5000" b="0" i="0" u="none" strike="noStrike" cap="none" dirty="0">
                <a:solidFill>
                  <a:srgbClr val="000000"/>
                </a:solidFill>
                <a:latin typeface="Baumans"/>
                <a:ea typeface="Baumans"/>
                <a:cs typeface="Baumans"/>
                <a:sym typeface="Baum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Description of Data</a:t>
            </a:r>
          </a:p>
        </p:txBody>
      </p:sp>
      <p:sp>
        <p:nvSpPr>
          <p:cNvPr id="3" name="TextBox 2">
            <a:extLst>
              <a:ext uri="{FF2B5EF4-FFF2-40B4-BE49-F238E27FC236}">
                <a16:creationId xmlns:a16="http://schemas.microsoft.com/office/drawing/2014/main" id="{622B817D-A1A7-BE45-9D03-7A464BA42B0E}"/>
              </a:ext>
            </a:extLst>
          </p:cNvPr>
          <p:cNvSpPr txBox="1"/>
          <p:nvPr/>
        </p:nvSpPr>
        <p:spPr>
          <a:xfrm>
            <a:off x="730769" y="1152690"/>
            <a:ext cx="7784579" cy="1361911"/>
          </a:xfrm>
          <a:prstGeom prst="rect">
            <a:avLst/>
          </a:prstGeom>
          <a:noFill/>
        </p:spPr>
        <p:txBody>
          <a:bodyPr wrap="square" rtlCol="0">
            <a:spAutoFit/>
          </a:bodyPr>
          <a:lstStyle/>
          <a:p>
            <a:pPr marL="214313" indent="-214313">
              <a:buFont typeface="Arial" panose="020B0604020202020204" pitchFamily="34" charset="0"/>
              <a:buChar char="•"/>
            </a:pPr>
            <a:r>
              <a:rPr lang="en-US" sz="1500" b="1" dirty="0"/>
              <a:t>Description of dataset</a:t>
            </a:r>
          </a:p>
          <a:p>
            <a:r>
              <a:rPr lang="en-US" sz="1050" dirty="0"/>
              <a:t>This dataset contains 1000000 records of applications happened in 2016,  and 14393 of them are fraud applications as their </a:t>
            </a:r>
            <a:r>
              <a:rPr lang="en-US" sz="1050" dirty="0" err="1"/>
              <a:t>fraud_lable</a:t>
            </a:r>
            <a:r>
              <a:rPr lang="en-US" sz="1050" dirty="0"/>
              <a:t> are marked as 1. There are 10 variables in the dataset: record, date, </a:t>
            </a:r>
            <a:r>
              <a:rPr lang="en-US" sz="1050" dirty="0" err="1"/>
              <a:t>ssn</a:t>
            </a:r>
            <a:r>
              <a:rPr lang="en-US" sz="1050" dirty="0"/>
              <a:t>, </a:t>
            </a:r>
            <a:r>
              <a:rPr lang="en-US" sz="1050" dirty="0" err="1"/>
              <a:t>firstname</a:t>
            </a:r>
            <a:r>
              <a:rPr lang="en-US" sz="1050" dirty="0"/>
              <a:t>, </a:t>
            </a:r>
            <a:r>
              <a:rPr lang="en-US" sz="1050" dirty="0" err="1"/>
              <a:t>lastname</a:t>
            </a:r>
            <a:r>
              <a:rPr lang="en-US" sz="1050" dirty="0"/>
              <a:t>, address, zip5, </a:t>
            </a:r>
            <a:r>
              <a:rPr lang="en-US" sz="1050" dirty="0" err="1"/>
              <a:t>dob</a:t>
            </a:r>
            <a:r>
              <a:rPr lang="en-US" sz="1050" dirty="0"/>
              <a:t>, </a:t>
            </a:r>
            <a:r>
              <a:rPr lang="en-US" sz="1050" dirty="0" err="1"/>
              <a:t>homephone</a:t>
            </a:r>
            <a:r>
              <a:rPr lang="en-US" sz="1050" dirty="0"/>
              <a:t>, </a:t>
            </a:r>
            <a:r>
              <a:rPr lang="en-US" sz="1050" dirty="0" err="1"/>
              <a:t>fraud_lable</a:t>
            </a:r>
            <a:r>
              <a:rPr lang="en-US" sz="1050" dirty="0"/>
              <a:t>.</a:t>
            </a:r>
          </a:p>
          <a:p>
            <a:endParaRPr lang="en-US" sz="1050" dirty="0"/>
          </a:p>
          <a:p>
            <a:pPr marL="214313" indent="-214313">
              <a:buFont typeface="Arial" panose="020B0604020202020204" pitchFamily="34" charset="0"/>
              <a:buChar char="•"/>
            </a:pPr>
            <a:r>
              <a:rPr lang="en-US" sz="1500" b="1" dirty="0"/>
              <a:t>Summary of categorical variables</a:t>
            </a:r>
          </a:p>
          <a:p>
            <a:endParaRPr lang="en-US" sz="1050" dirty="0"/>
          </a:p>
        </p:txBody>
      </p:sp>
      <p:graphicFrame>
        <p:nvGraphicFramePr>
          <p:cNvPr id="4" name="Table 3">
            <a:extLst>
              <a:ext uri="{FF2B5EF4-FFF2-40B4-BE49-F238E27FC236}">
                <a16:creationId xmlns:a16="http://schemas.microsoft.com/office/drawing/2014/main" id="{1431907F-215E-8F4A-85C6-4ABEAE13CEA2}"/>
              </a:ext>
            </a:extLst>
          </p:cNvPr>
          <p:cNvGraphicFramePr>
            <a:graphicFrameLocks noGrp="1"/>
          </p:cNvGraphicFramePr>
          <p:nvPr>
            <p:extLst>
              <p:ext uri="{D42A27DB-BD31-4B8C-83A1-F6EECF244321}">
                <p14:modId xmlns:p14="http://schemas.microsoft.com/office/powerpoint/2010/main" val="3531034937"/>
              </p:ext>
            </p:extLst>
          </p:nvPr>
        </p:nvGraphicFramePr>
        <p:xfrm>
          <a:off x="838200" y="2385849"/>
          <a:ext cx="7677152" cy="2351242"/>
        </p:xfrm>
        <a:graphic>
          <a:graphicData uri="http://schemas.openxmlformats.org/drawingml/2006/table">
            <a:tbl>
              <a:tblPr firstRow="1" firstCol="1" bandRow="1">
                <a:tableStyleId>{073A0DAA-6AF3-43AB-8588-CEC1D06C72B9}</a:tableStyleId>
              </a:tblPr>
              <a:tblGrid>
                <a:gridCol w="1919288">
                  <a:extLst>
                    <a:ext uri="{9D8B030D-6E8A-4147-A177-3AD203B41FA5}">
                      <a16:colId xmlns:a16="http://schemas.microsoft.com/office/drawing/2014/main" val="948040878"/>
                    </a:ext>
                  </a:extLst>
                </a:gridCol>
                <a:gridCol w="1919288">
                  <a:extLst>
                    <a:ext uri="{9D8B030D-6E8A-4147-A177-3AD203B41FA5}">
                      <a16:colId xmlns:a16="http://schemas.microsoft.com/office/drawing/2014/main" val="2810133122"/>
                    </a:ext>
                  </a:extLst>
                </a:gridCol>
                <a:gridCol w="1919288">
                  <a:extLst>
                    <a:ext uri="{9D8B030D-6E8A-4147-A177-3AD203B41FA5}">
                      <a16:colId xmlns:a16="http://schemas.microsoft.com/office/drawing/2014/main" val="3941134011"/>
                    </a:ext>
                  </a:extLst>
                </a:gridCol>
                <a:gridCol w="1919288">
                  <a:extLst>
                    <a:ext uri="{9D8B030D-6E8A-4147-A177-3AD203B41FA5}">
                      <a16:colId xmlns:a16="http://schemas.microsoft.com/office/drawing/2014/main" val="965987667"/>
                    </a:ext>
                  </a:extLst>
                </a:gridCol>
              </a:tblGrid>
              <a:tr h="216788">
                <a:tc>
                  <a:txBody>
                    <a:bodyPr/>
                    <a:lstStyle/>
                    <a:p>
                      <a:pPr algn="l">
                        <a:lnSpc>
                          <a:spcPct val="110000"/>
                        </a:lnSpc>
                        <a:spcAft>
                          <a:spcPts val="0"/>
                        </a:spcAft>
                      </a:pPr>
                      <a:r>
                        <a:rPr lang="en-US" sz="800">
                          <a:effectLst/>
                        </a:rPr>
                        <a:t>Field</a:t>
                      </a:r>
                      <a:endParaRPr lang="en-US" sz="9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nSpc>
                          <a:spcPct val="110000"/>
                        </a:lnSpc>
                        <a:spcAft>
                          <a:spcPts val="0"/>
                        </a:spcAft>
                      </a:pPr>
                      <a:r>
                        <a:rPr lang="en-US" sz="800" dirty="0">
                          <a:effectLst/>
                        </a:rPr>
                        <a:t>#values</a:t>
                      </a:r>
                      <a:endParaRPr lang="en-US" sz="9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nSpc>
                          <a:spcPct val="110000"/>
                        </a:lnSpc>
                        <a:spcAft>
                          <a:spcPts val="0"/>
                        </a:spcAft>
                      </a:pPr>
                      <a:r>
                        <a:rPr lang="en-US" sz="800">
                          <a:effectLst/>
                        </a:rPr>
                        <a:t>%pupolated</a:t>
                      </a:r>
                      <a:endParaRPr lang="en-US" sz="9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nSpc>
                          <a:spcPct val="110000"/>
                        </a:lnSpc>
                        <a:spcAft>
                          <a:spcPts val="0"/>
                        </a:spcAft>
                      </a:pPr>
                      <a:r>
                        <a:rPr lang="en-US" sz="800">
                          <a:effectLst/>
                        </a:rPr>
                        <a:t>#unique values</a:t>
                      </a:r>
                      <a:endParaRPr lang="en-US" sz="9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231345049"/>
                  </a:ext>
                </a:extLst>
              </a:tr>
              <a:tr h="216788">
                <a:tc>
                  <a:txBody>
                    <a:bodyPr/>
                    <a:lstStyle/>
                    <a:p>
                      <a:pPr algn="l">
                        <a:lnSpc>
                          <a:spcPct val="110000"/>
                        </a:lnSpc>
                        <a:spcAft>
                          <a:spcPts val="0"/>
                        </a:spcAft>
                      </a:pPr>
                      <a:r>
                        <a:rPr lang="en-US" sz="800">
                          <a:effectLst/>
                        </a:rPr>
                        <a:t>record</a:t>
                      </a:r>
                      <a:endParaRPr lang="en-US" sz="9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dirty="0">
                          <a:solidFill>
                            <a:schemeClr val="bg2">
                              <a:lumMod val="10000"/>
                            </a:schemeClr>
                          </a:solidFill>
                          <a:effectLst/>
                        </a:rPr>
                        <a:t>1000000</a:t>
                      </a:r>
                      <a:endParaRPr lang="en-US" sz="900" dirty="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1000000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373444935"/>
                  </a:ext>
                </a:extLst>
              </a:tr>
              <a:tr h="216788">
                <a:tc>
                  <a:txBody>
                    <a:bodyPr/>
                    <a:lstStyle/>
                    <a:p>
                      <a:pPr algn="l">
                        <a:lnSpc>
                          <a:spcPct val="110000"/>
                        </a:lnSpc>
                        <a:spcAft>
                          <a:spcPts val="0"/>
                        </a:spcAft>
                      </a:pPr>
                      <a:r>
                        <a:rPr lang="en-US" sz="800" dirty="0">
                          <a:effectLst/>
                        </a:rPr>
                        <a:t>date</a:t>
                      </a:r>
                      <a:endParaRPr lang="en-US" sz="9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1000000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dirty="0">
                          <a:solidFill>
                            <a:schemeClr val="bg2">
                              <a:lumMod val="10000"/>
                            </a:schemeClr>
                          </a:solidFill>
                          <a:effectLst/>
                        </a:rPr>
                        <a:t>100</a:t>
                      </a:r>
                      <a:endParaRPr lang="en-US" sz="900" dirty="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365</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577637205"/>
                  </a:ext>
                </a:extLst>
              </a:tr>
              <a:tr h="216788">
                <a:tc>
                  <a:txBody>
                    <a:bodyPr/>
                    <a:lstStyle/>
                    <a:p>
                      <a:pPr algn="l">
                        <a:lnSpc>
                          <a:spcPct val="110000"/>
                        </a:lnSpc>
                        <a:spcAft>
                          <a:spcPts val="0"/>
                        </a:spcAft>
                      </a:pPr>
                      <a:r>
                        <a:rPr lang="en-US" sz="800" dirty="0" err="1">
                          <a:effectLst/>
                        </a:rPr>
                        <a:t>ssn</a:t>
                      </a:r>
                      <a:endParaRPr lang="en-US" sz="900" dirty="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1000000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dirty="0">
                          <a:solidFill>
                            <a:schemeClr val="bg2">
                              <a:lumMod val="10000"/>
                            </a:schemeClr>
                          </a:solidFill>
                          <a:effectLst/>
                        </a:rPr>
                        <a:t>100</a:t>
                      </a:r>
                      <a:endParaRPr lang="en-US" sz="900" dirty="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835819</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757526260"/>
                  </a:ext>
                </a:extLst>
              </a:tr>
              <a:tr h="216788">
                <a:tc>
                  <a:txBody>
                    <a:bodyPr/>
                    <a:lstStyle/>
                    <a:p>
                      <a:pPr>
                        <a:lnSpc>
                          <a:spcPct val="110000"/>
                        </a:lnSpc>
                        <a:spcAft>
                          <a:spcPts val="0"/>
                        </a:spcAft>
                      </a:pPr>
                      <a:r>
                        <a:rPr lang="en-US" sz="800">
                          <a:effectLst/>
                        </a:rPr>
                        <a:t>firstname</a:t>
                      </a:r>
                      <a:endParaRPr lang="en-US" sz="9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1000000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78136</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485327922"/>
                  </a:ext>
                </a:extLst>
              </a:tr>
              <a:tr h="200075">
                <a:tc>
                  <a:txBody>
                    <a:bodyPr/>
                    <a:lstStyle/>
                    <a:p>
                      <a:pPr>
                        <a:lnSpc>
                          <a:spcPct val="110000"/>
                        </a:lnSpc>
                        <a:spcAft>
                          <a:spcPts val="0"/>
                        </a:spcAft>
                      </a:pPr>
                      <a:r>
                        <a:rPr lang="en-US" sz="800">
                          <a:effectLst/>
                        </a:rPr>
                        <a:t>lastname</a:t>
                      </a:r>
                      <a:endParaRPr lang="en-US" sz="9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1000000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dirty="0">
                          <a:solidFill>
                            <a:schemeClr val="bg2">
                              <a:lumMod val="10000"/>
                            </a:schemeClr>
                          </a:solidFill>
                          <a:effectLst/>
                        </a:rPr>
                        <a:t>100</a:t>
                      </a:r>
                      <a:endParaRPr lang="en-US" sz="900" dirty="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177001</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653028534"/>
                  </a:ext>
                </a:extLst>
              </a:tr>
              <a:tr h="216788">
                <a:tc>
                  <a:txBody>
                    <a:bodyPr/>
                    <a:lstStyle/>
                    <a:p>
                      <a:pPr>
                        <a:lnSpc>
                          <a:spcPct val="110000"/>
                        </a:lnSpc>
                        <a:spcAft>
                          <a:spcPts val="0"/>
                        </a:spcAft>
                      </a:pPr>
                      <a:r>
                        <a:rPr lang="en-US" sz="800">
                          <a:effectLst/>
                        </a:rPr>
                        <a:t>address</a:t>
                      </a:r>
                      <a:endParaRPr lang="en-US" sz="9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1000000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dirty="0">
                          <a:solidFill>
                            <a:schemeClr val="bg2">
                              <a:lumMod val="10000"/>
                            </a:schemeClr>
                          </a:solidFill>
                          <a:effectLst/>
                        </a:rPr>
                        <a:t>828774</a:t>
                      </a:r>
                      <a:endParaRPr lang="en-US" sz="900" dirty="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00013617"/>
                  </a:ext>
                </a:extLst>
              </a:tr>
              <a:tr h="200075">
                <a:tc>
                  <a:txBody>
                    <a:bodyPr/>
                    <a:lstStyle/>
                    <a:p>
                      <a:pPr>
                        <a:lnSpc>
                          <a:spcPct val="110000"/>
                        </a:lnSpc>
                        <a:spcAft>
                          <a:spcPts val="0"/>
                        </a:spcAft>
                      </a:pPr>
                      <a:r>
                        <a:rPr lang="en-US" sz="800">
                          <a:effectLst/>
                        </a:rPr>
                        <a:t>zip5</a:t>
                      </a:r>
                      <a:endParaRPr lang="en-US" sz="9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1000000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dirty="0">
                          <a:solidFill>
                            <a:schemeClr val="bg2">
                              <a:lumMod val="10000"/>
                            </a:schemeClr>
                          </a:solidFill>
                          <a:effectLst/>
                        </a:rPr>
                        <a:t>863348</a:t>
                      </a:r>
                      <a:endParaRPr lang="en-US" sz="900" dirty="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831733294"/>
                  </a:ext>
                </a:extLst>
              </a:tr>
              <a:tr h="216788">
                <a:tc>
                  <a:txBody>
                    <a:bodyPr/>
                    <a:lstStyle/>
                    <a:p>
                      <a:pPr>
                        <a:lnSpc>
                          <a:spcPct val="110000"/>
                        </a:lnSpc>
                        <a:spcAft>
                          <a:spcPts val="0"/>
                        </a:spcAft>
                      </a:pPr>
                      <a:r>
                        <a:rPr lang="en-US" sz="800">
                          <a:effectLst/>
                        </a:rPr>
                        <a:t>dob</a:t>
                      </a:r>
                      <a:endParaRPr lang="en-US" sz="9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1000000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dirty="0">
                          <a:solidFill>
                            <a:schemeClr val="bg2">
                              <a:lumMod val="10000"/>
                            </a:schemeClr>
                          </a:solidFill>
                          <a:effectLst/>
                        </a:rPr>
                        <a:t>42673</a:t>
                      </a:r>
                      <a:endParaRPr lang="en-US" sz="900" dirty="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904857995"/>
                  </a:ext>
                </a:extLst>
              </a:tr>
              <a:tr h="216788">
                <a:tc>
                  <a:txBody>
                    <a:bodyPr/>
                    <a:lstStyle/>
                    <a:p>
                      <a:pPr>
                        <a:lnSpc>
                          <a:spcPct val="110000"/>
                        </a:lnSpc>
                        <a:spcAft>
                          <a:spcPts val="0"/>
                        </a:spcAft>
                      </a:pPr>
                      <a:r>
                        <a:rPr lang="en-US" sz="800">
                          <a:effectLst/>
                        </a:rPr>
                        <a:t>homephone</a:t>
                      </a:r>
                      <a:endParaRPr lang="en-US" sz="9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1000000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dirty="0">
                          <a:solidFill>
                            <a:schemeClr val="bg2">
                              <a:lumMod val="10000"/>
                            </a:schemeClr>
                          </a:solidFill>
                          <a:effectLst/>
                        </a:rPr>
                        <a:t>28244</a:t>
                      </a:r>
                      <a:endParaRPr lang="en-US" sz="900" dirty="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487035717"/>
                  </a:ext>
                </a:extLst>
              </a:tr>
              <a:tr h="216788">
                <a:tc>
                  <a:txBody>
                    <a:bodyPr/>
                    <a:lstStyle/>
                    <a:p>
                      <a:pPr>
                        <a:lnSpc>
                          <a:spcPct val="110000"/>
                        </a:lnSpc>
                        <a:spcAft>
                          <a:spcPts val="0"/>
                        </a:spcAft>
                      </a:pPr>
                      <a:r>
                        <a:rPr lang="en-US" sz="800">
                          <a:effectLst/>
                        </a:rPr>
                        <a:t>Fraud_lable</a:t>
                      </a:r>
                      <a:endParaRPr lang="en-US" sz="900">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dirty="0">
                          <a:solidFill>
                            <a:schemeClr val="bg2">
                              <a:lumMod val="10000"/>
                            </a:schemeClr>
                          </a:solidFill>
                          <a:effectLst/>
                        </a:rPr>
                        <a:t>1000000</a:t>
                      </a:r>
                      <a:endParaRPr lang="en-US" sz="900" dirty="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a:solidFill>
                            <a:schemeClr val="bg2">
                              <a:lumMod val="10000"/>
                            </a:schemeClr>
                          </a:solidFill>
                          <a:effectLst/>
                        </a:rPr>
                        <a:t>100</a:t>
                      </a:r>
                      <a:endParaRPr lang="en-US" sz="90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tc>
                  <a:txBody>
                    <a:bodyPr/>
                    <a:lstStyle/>
                    <a:p>
                      <a:pPr algn="r">
                        <a:lnSpc>
                          <a:spcPct val="110000"/>
                        </a:lnSpc>
                        <a:spcAft>
                          <a:spcPts val="0"/>
                        </a:spcAft>
                      </a:pPr>
                      <a:r>
                        <a:rPr lang="en-US" sz="800" dirty="0">
                          <a:solidFill>
                            <a:schemeClr val="bg2">
                              <a:lumMod val="10000"/>
                            </a:schemeClr>
                          </a:solidFill>
                          <a:effectLst/>
                        </a:rPr>
                        <a:t>2</a:t>
                      </a:r>
                      <a:endParaRPr lang="en-US" sz="900" dirty="0">
                        <a:solidFill>
                          <a:schemeClr val="bg2">
                            <a:lumMod val="10000"/>
                          </a:schemeClr>
                        </a:solidFill>
                        <a:effectLst/>
                        <a:latin typeface="Cambria" panose="020405030504060302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796812084"/>
                  </a:ext>
                </a:extLst>
              </a:tr>
            </a:tbl>
          </a:graphicData>
        </a:graphic>
      </p:graphicFrame>
    </p:spTree>
    <p:extLst>
      <p:ext uri="{BB962C8B-B14F-4D97-AF65-F5344CB8AC3E}">
        <p14:creationId xmlns:p14="http://schemas.microsoft.com/office/powerpoint/2010/main" val="22411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Description of Data</a:t>
            </a:r>
          </a:p>
        </p:txBody>
      </p:sp>
      <p:sp>
        <p:nvSpPr>
          <p:cNvPr id="13" name="Text Placeholder 2">
            <a:extLst>
              <a:ext uri="{FF2B5EF4-FFF2-40B4-BE49-F238E27FC236}">
                <a16:creationId xmlns:a16="http://schemas.microsoft.com/office/drawing/2014/main" id="{F7E35D5E-B806-6541-876A-F86BCFA195BD}"/>
              </a:ext>
            </a:extLst>
          </p:cNvPr>
          <p:cNvSpPr txBox="1">
            <a:spLocks/>
          </p:cNvSpPr>
          <p:nvPr/>
        </p:nvSpPr>
        <p:spPr>
          <a:xfrm>
            <a:off x="629841" y="1133112"/>
            <a:ext cx="3868340" cy="61793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57175" indent="-257175">
              <a:buFont typeface="Wingdings" pitchFamily="2" charset="2"/>
              <a:buChar char="v"/>
            </a:pPr>
            <a:r>
              <a:rPr lang="en-US" b="1" dirty="0">
                <a:solidFill>
                  <a:schemeClr val="bg2">
                    <a:lumMod val="10000"/>
                  </a:schemeClr>
                </a:solidFill>
              </a:rPr>
              <a:t>SSN: Social Security Number, is special for everyone, so </a:t>
            </a:r>
            <a:r>
              <a:rPr lang="en-US" b="1" dirty="0" err="1">
                <a:solidFill>
                  <a:schemeClr val="bg2">
                    <a:lumMod val="10000"/>
                  </a:schemeClr>
                </a:solidFill>
              </a:rPr>
              <a:t>ssn</a:t>
            </a:r>
            <a:r>
              <a:rPr lang="en-US" b="1" dirty="0">
                <a:solidFill>
                  <a:schemeClr val="bg2">
                    <a:lumMod val="10000"/>
                  </a:schemeClr>
                </a:solidFill>
              </a:rPr>
              <a:t> is categorical variable </a:t>
            </a:r>
          </a:p>
        </p:txBody>
      </p:sp>
      <p:sp>
        <p:nvSpPr>
          <p:cNvPr id="14" name="Content Placeholder 3">
            <a:extLst>
              <a:ext uri="{FF2B5EF4-FFF2-40B4-BE49-F238E27FC236}">
                <a16:creationId xmlns:a16="http://schemas.microsoft.com/office/drawing/2014/main" id="{DA97D325-C162-234E-B772-52E43DC2274F}"/>
              </a:ext>
            </a:extLst>
          </p:cNvPr>
          <p:cNvSpPr txBox="1">
            <a:spLocks/>
          </p:cNvSpPr>
          <p:nvPr/>
        </p:nvSpPr>
        <p:spPr>
          <a:xfrm>
            <a:off x="629842" y="1878806"/>
            <a:ext cx="3868340" cy="2763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a:solidFill>
                  <a:schemeClr val="bg2">
                    <a:lumMod val="10000"/>
                  </a:schemeClr>
                </a:solidFill>
              </a:rPr>
              <a:t>The chart below shows first 15 SSNs with highest times of application:</a:t>
            </a:r>
          </a:p>
          <a:p>
            <a:endParaRPr lang="en-US" sz="900" dirty="0">
              <a:solidFill>
                <a:schemeClr val="bg2">
                  <a:lumMod val="10000"/>
                </a:schemeClr>
              </a:solidFill>
            </a:endParaRPr>
          </a:p>
        </p:txBody>
      </p:sp>
      <p:pic>
        <p:nvPicPr>
          <p:cNvPr id="15" name="Picture 1" descr="/var/folders/61/gbqxvv8s1xz7h0w1k8wvqlkw0000gn/T/com.microsoft.Word/WebArchiveCopyPasteTempFiles/000002.png">
            <a:extLst>
              <a:ext uri="{FF2B5EF4-FFF2-40B4-BE49-F238E27FC236}">
                <a16:creationId xmlns:a16="http://schemas.microsoft.com/office/drawing/2014/main" id="{A582B99C-0F33-8D4F-84F1-491B43F610C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29841" y="2083959"/>
            <a:ext cx="3529930" cy="217980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3023C46-A747-754D-B917-C4CFCAE0662D}"/>
              </a:ext>
            </a:extLst>
          </p:cNvPr>
          <p:cNvSpPr/>
          <p:nvPr/>
        </p:nvSpPr>
        <p:spPr>
          <a:xfrm>
            <a:off x="629841" y="4239968"/>
            <a:ext cx="4572000" cy="236155"/>
          </a:xfrm>
          <a:prstGeom prst="rect">
            <a:avLst/>
          </a:prstGeom>
        </p:spPr>
        <p:txBody>
          <a:bodyPr>
            <a:spAutoFit/>
          </a:bodyPr>
          <a:lstStyle/>
          <a:p>
            <a:pPr>
              <a:lnSpc>
                <a:spcPct val="110000"/>
              </a:lnSpc>
              <a:spcBef>
                <a:spcPts val="675"/>
              </a:spcBef>
              <a:spcAft>
                <a:spcPts val="675"/>
              </a:spcAft>
            </a:pPr>
            <a:r>
              <a:rPr lang="en-US" sz="900" dirty="0">
                <a:solidFill>
                  <a:schemeClr val="bg2">
                    <a:lumMod val="10000"/>
                  </a:schemeClr>
                </a:solidFill>
                <a:latin typeface="Calibri" panose="020F0502020204030204" pitchFamily="34" charset="0"/>
                <a:ea typeface="SimSun" panose="02010600030101010101" pitchFamily="2" charset="-122"/>
                <a:cs typeface="Times New Roman" panose="02020603050405020304" pitchFamily="18" charset="0"/>
              </a:rPr>
              <a:t>SSN 999999999 has the highest amount, but they are obviously made up by hand</a:t>
            </a:r>
            <a:endParaRPr lang="en-US" sz="900" dirty="0">
              <a:solidFill>
                <a:schemeClr val="bg2">
                  <a:lumMod val="10000"/>
                </a:schemeClr>
              </a:solidFill>
              <a:latin typeface="Cambria" panose="02040503050406030204" pitchFamily="18" charset="0"/>
              <a:ea typeface="SimSun" panose="02010600030101010101" pitchFamily="2" charset="-122"/>
              <a:cs typeface="Times New Roman" panose="02020603050405020304" pitchFamily="18" charset="0"/>
            </a:endParaRPr>
          </a:p>
        </p:txBody>
      </p:sp>
      <p:sp>
        <p:nvSpPr>
          <p:cNvPr id="17" name="Text Placeholder 2">
            <a:extLst>
              <a:ext uri="{FF2B5EF4-FFF2-40B4-BE49-F238E27FC236}">
                <a16:creationId xmlns:a16="http://schemas.microsoft.com/office/drawing/2014/main" id="{4E61C3E4-E932-1D43-9E81-AEED58109005}"/>
              </a:ext>
            </a:extLst>
          </p:cNvPr>
          <p:cNvSpPr txBox="1">
            <a:spLocks/>
          </p:cNvSpPr>
          <p:nvPr/>
        </p:nvSpPr>
        <p:spPr>
          <a:xfrm>
            <a:off x="4498181" y="1005352"/>
            <a:ext cx="3868340" cy="617934"/>
          </a:xfrm>
          <a:prstGeom prst="rect">
            <a:avLst/>
          </a:prstGeom>
        </p:spPr>
        <p:txBody>
          <a:bodyPr vert="horz" lIns="68580" tIns="34290" rIns="68580" bIns="3429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57175" indent="-257175">
              <a:buFont typeface="Wingdings" pitchFamily="2" charset="2"/>
              <a:buChar char="v"/>
            </a:pPr>
            <a:r>
              <a:rPr lang="en-US" sz="1400" dirty="0">
                <a:solidFill>
                  <a:schemeClr val="bg2">
                    <a:lumMod val="10000"/>
                  </a:schemeClr>
                </a:solidFill>
              </a:rPr>
              <a:t>Date: When the application happened, so Date is categorical variable </a:t>
            </a:r>
          </a:p>
        </p:txBody>
      </p:sp>
      <p:sp>
        <p:nvSpPr>
          <p:cNvPr id="18" name="Content Placeholder 3">
            <a:extLst>
              <a:ext uri="{FF2B5EF4-FFF2-40B4-BE49-F238E27FC236}">
                <a16:creationId xmlns:a16="http://schemas.microsoft.com/office/drawing/2014/main" id="{B9FC4C3F-2A5F-6F40-A7E6-5C325160E507}"/>
              </a:ext>
            </a:extLst>
          </p:cNvPr>
          <p:cNvSpPr txBox="1">
            <a:spLocks/>
          </p:cNvSpPr>
          <p:nvPr/>
        </p:nvSpPr>
        <p:spPr>
          <a:xfrm>
            <a:off x="4498182" y="1878806"/>
            <a:ext cx="3868340" cy="276344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chemeClr val="bg2">
                    <a:lumMod val="10000"/>
                  </a:schemeClr>
                </a:solidFill>
              </a:rPr>
              <a:t> Distribution of application of month: </a:t>
            </a:r>
          </a:p>
        </p:txBody>
      </p:sp>
      <p:sp>
        <p:nvSpPr>
          <p:cNvPr id="19" name="Rectangle 18">
            <a:extLst>
              <a:ext uri="{FF2B5EF4-FFF2-40B4-BE49-F238E27FC236}">
                <a16:creationId xmlns:a16="http://schemas.microsoft.com/office/drawing/2014/main" id="{8AE24F55-988C-0C42-934B-6DD0F334D815}"/>
              </a:ext>
            </a:extLst>
          </p:cNvPr>
          <p:cNvSpPr/>
          <p:nvPr/>
        </p:nvSpPr>
        <p:spPr>
          <a:xfrm>
            <a:off x="4498181" y="4239967"/>
            <a:ext cx="4572000" cy="564706"/>
          </a:xfrm>
          <a:prstGeom prst="rect">
            <a:avLst/>
          </a:prstGeom>
        </p:spPr>
        <p:txBody>
          <a:bodyPr>
            <a:spAutoFit/>
          </a:bodyPr>
          <a:lstStyle/>
          <a:p>
            <a:pPr>
              <a:lnSpc>
                <a:spcPct val="110000"/>
              </a:lnSpc>
              <a:spcBef>
                <a:spcPts val="675"/>
              </a:spcBef>
              <a:spcAft>
                <a:spcPts val="675"/>
              </a:spcAft>
            </a:pPr>
            <a:r>
              <a:rPr lang="en-US" sz="900" dirty="0">
                <a:solidFill>
                  <a:schemeClr val="bg2">
                    <a:lumMod val="10000"/>
                  </a:schemeClr>
                </a:solidFill>
                <a:latin typeface="Calibri" panose="020F0502020204030204" pitchFamily="34" charset="0"/>
                <a:ea typeface="SimSun" panose="02010600030101010101" pitchFamily="2" charset="-122"/>
                <a:cs typeface="Times New Roman" panose="02020603050405020304" pitchFamily="18" charset="0"/>
              </a:rPr>
              <a:t>There is no seasonality of month of the applications .</a:t>
            </a:r>
          </a:p>
          <a:p>
            <a:pPr>
              <a:lnSpc>
                <a:spcPct val="110000"/>
              </a:lnSpc>
              <a:spcBef>
                <a:spcPts val="675"/>
              </a:spcBef>
              <a:spcAft>
                <a:spcPts val="675"/>
              </a:spcAft>
            </a:pPr>
            <a:endParaRPr lang="en-US" sz="900" dirty="0">
              <a:solidFill>
                <a:schemeClr val="bg2">
                  <a:lumMod val="10000"/>
                </a:schemeClr>
              </a:solidFill>
              <a:latin typeface="Cambria" panose="02040503050406030204" pitchFamily="18" charset="0"/>
              <a:ea typeface="SimSun" panose="02010600030101010101" pitchFamily="2" charset="-122"/>
              <a:cs typeface="Times New Roman" panose="02020603050405020304" pitchFamily="18" charset="0"/>
            </a:endParaRPr>
          </a:p>
        </p:txBody>
      </p:sp>
      <p:pic>
        <p:nvPicPr>
          <p:cNvPr id="20" name="Picture 5" descr="/var/folders/61/gbqxvv8s1xz7h0w1k8wvqlkw0000gn/T/com.microsoft.Word/WebArchiveCopyPasteTempFiles/000003.png">
            <a:extLst>
              <a:ext uri="{FF2B5EF4-FFF2-40B4-BE49-F238E27FC236}">
                <a16:creationId xmlns:a16="http://schemas.microsoft.com/office/drawing/2014/main" id="{0378B7FE-D48E-024E-A36F-C51573B0189F}"/>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572000" y="2053433"/>
            <a:ext cx="3374716" cy="2083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Description of Data</a:t>
            </a:r>
          </a:p>
        </p:txBody>
      </p:sp>
      <p:sp>
        <p:nvSpPr>
          <p:cNvPr id="26" name="Text Placeholder 2">
            <a:extLst>
              <a:ext uri="{FF2B5EF4-FFF2-40B4-BE49-F238E27FC236}">
                <a16:creationId xmlns:a16="http://schemas.microsoft.com/office/drawing/2014/main" id="{13D70A4F-14B9-F547-B633-BB4DCE1227E8}"/>
              </a:ext>
            </a:extLst>
          </p:cNvPr>
          <p:cNvSpPr txBox="1">
            <a:spLocks/>
          </p:cNvSpPr>
          <p:nvPr/>
        </p:nvSpPr>
        <p:spPr>
          <a:xfrm>
            <a:off x="629842" y="1028513"/>
            <a:ext cx="3868340" cy="617934"/>
          </a:xfrm>
          <a:prstGeom prst="rect">
            <a:avLst/>
          </a:prstGeom>
        </p:spPr>
        <p:txBody>
          <a:bodyPr vert="horz" lIns="68580" tIns="34290" rIns="68580" bIns="3429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57175" indent="-257175">
              <a:buFont typeface="Wingdings" pitchFamily="2" charset="2"/>
              <a:buChar char="v"/>
            </a:pPr>
            <a:r>
              <a:rPr lang="en-US" sz="1400" dirty="0" err="1">
                <a:solidFill>
                  <a:schemeClr val="bg2">
                    <a:lumMod val="10000"/>
                  </a:schemeClr>
                </a:solidFill>
              </a:rPr>
              <a:t>Firstname</a:t>
            </a:r>
            <a:r>
              <a:rPr lang="en-US" sz="1400" dirty="0">
                <a:solidFill>
                  <a:schemeClr val="bg2">
                    <a:lumMod val="10000"/>
                  </a:schemeClr>
                </a:solidFill>
              </a:rPr>
              <a:t>: the first name of applicant, so it should be categorical</a:t>
            </a:r>
          </a:p>
        </p:txBody>
      </p:sp>
      <p:sp>
        <p:nvSpPr>
          <p:cNvPr id="27" name="Content Placeholder 3">
            <a:extLst>
              <a:ext uri="{FF2B5EF4-FFF2-40B4-BE49-F238E27FC236}">
                <a16:creationId xmlns:a16="http://schemas.microsoft.com/office/drawing/2014/main" id="{F810C9AA-8785-7747-A39E-495F9C376066}"/>
              </a:ext>
            </a:extLst>
          </p:cNvPr>
          <p:cNvSpPr txBox="1">
            <a:spLocks/>
          </p:cNvSpPr>
          <p:nvPr/>
        </p:nvSpPr>
        <p:spPr>
          <a:xfrm>
            <a:off x="629842" y="1749023"/>
            <a:ext cx="3868340" cy="276344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chemeClr val="bg2">
                    <a:lumMod val="10000"/>
                  </a:schemeClr>
                </a:solidFill>
              </a:rPr>
              <a:t>The chart below shows first 15 first names with highest times of application:</a:t>
            </a:r>
          </a:p>
          <a:p>
            <a:pPr marL="0" indent="0">
              <a:buNone/>
            </a:pPr>
            <a:endParaRPr lang="en-US" sz="900" dirty="0">
              <a:solidFill>
                <a:schemeClr val="bg2">
                  <a:lumMod val="10000"/>
                </a:schemeClr>
              </a:solidFill>
            </a:endParaRPr>
          </a:p>
        </p:txBody>
      </p:sp>
      <p:sp>
        <p:nvSpPr>
          <p:cNvPr id="28" name="Rectangle 27">
            <a:extLst>
              <a:ext uri="{FF2B5EF4-FFF2-40B4-BE49-F238E27FC236}">
                <a16:creationId xmlns:a16="http://schemas.microsoft.com/office/drawing/2014/main" id="{70F1C92E-CDD6-9046-AF78-FF4C7657FFF4}"/>
              </a:ext>
            </a:extLst>
          </p:cNvPr>
          <p:cNvSpPr/>
          <p:nvPr/>
        </p:nvSpPr>
        <p:spPr>
          <a:xfrm>
            <a:off x="629840" y="4217235"/>
            <a:ext cx="4572000" cy="564706"/>
          </a:xfrm>
          <a:prstGeom prst="rect">
            <a:avLst/>
          </a:prstGeom>
        </p:spPr>
        <p:txBody>
          <a:bodyPr>
            <a:spAutoFit/>
          </a:bodyPr>
          <a:lstStyle/>
          <a:p>
            <a:pPr>
              <a:lnSpc>
                <a:spcPct val="110000"/>
              </a:lnSpc>
              <a:spcBef>
                <a:spcPts val="675"/>
              </a:spcBef>
              <a:spcAft>
                <a:spcPts val="675"/>
              </a:spcAft>
            </a:pPr>
            <a:r>
              <a:rPr lang="en-US" sz="900" dirty="0">
                <a:solidFill>
                  <a:schemeClr val="bg2">
                    <a:lumMod val="10000"/>
                  </a:schemeClr>
                </a:solidFill>
                <a:latin typeface="Calibri" panose="020F0502020204030204" pitchFamily="34" charset="0"/>
                <a:ea typeface="SimSun" panose="02010600030101010101" pitchFamily="2" charset="-122"/>
                <a:cs typeface="Times New Roman" panose="02020603050405020304" pitchFamily="18" charset="0"/>
              </a:rPr>
              <a:t>The first name appears most in all applications is EAMSTRMT.</a:t>
            </a:r>
          </a:p>
          <a:p>
            <a:pPr>
              <a:lnSpc>
                <a:spcPct val="110000"/>
              </a:lnSpc>
              <a:spcBef>
                <a:spcPts val="675"/>
              </a:spcBef>
              <a:spcAft>
                <a:spcPts val="675"/>
              </a:spcAft>
            </a:pPr>
            <a:endParaRPr lang="en-US" sz="900" dirty="0">
              <a:solidFill>
                <a:schemeClr val="bg2">
                  <a:lumMod val="10000"/>
                </a:schemeClr>
              </a:solidFill>
              <a:latin typeface="Cambria" panose="02040503050406030204" pitchFamily="18" charset="0"/>
              <a:ea typeface="SimSun" panose="02010600030101010101" pitchFamily="2" charset="-122"/>
              <a:cs typeface="Times New Roman" panose="02020603050405020304" pitchFamily="18" charset="0"/>
            </a:endParaRPr>
          </a:p>
        </p:txBody>
      </p:sp>
      <p:pic>
        <p:nvPicPr>
          <p:cNvPr id="29" name="Picture 3" descr="/var/folders/61/gbqxvv8s1xz7h0w1k8wvqlkw0000gn/T/com.microsoft.Word/WebArchiveCopyPasteTempFiles/000003.png">
            <a:extLst>
              <a:ext uri="{FF2B5EF4-FFF2-40B4-BE49-F238E27FC236}">
                <a16:creationId xmlns:a16="http://schemas.microsoft.com/office/drawing/2014/main" id="{2B87BEAD-7475-EF4E-99C0-970ED00C47A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29841" y="2049612"/>
            <a:ext cx="3528056" cy="2178650"/>
          </a:xfrm>
          <a:prstGeom prst="rect">
            <a:avLst/>
          </a:prstGeom>
          <a:noFill/>
          <a:extLst>
            <a:ext uri="{909E8E84-426E-40DD-AFC4-6F175D3DCCD1}">
              <a14:hiddenFill xmlns:a14="http://schemas.microsoft.com/office/drawing/2010/main">
                <a:solidFill>
                  <a:srgbClr val="FFFFFF"/>
                </a:solidFill>
              </a14:hiddenFill>
            </a:ext>
          </a:extLst>
        </p:spPr>
      </p:pic>
      <p:sp>
        <p:nvSpPr>
          <p:cNvPr id="30" name="Text Placeholder 2">
            <a:extLst>
              <a:ext uri="{FF2B5EF4-FFF2-40B4-BE49-F238E27FC236}">
                <a16:creationId xmlns:a16="http://schemas.microsoft.com/office/drawing/2014/main" id="{7EB8C5BE-61D6-4648-9825-3CDD0B1326FB}"/>
              </a:ext>
            </a:extLst>
          </p:cNvPr>
          <p:cNvSpPr txBox="1">
            <a:spLocks/>
          </p:cNvSpPr>
          <p:nvPr/>
        </p:nvSpPr>
        <p:spPr>
          <a:xfrm>
            <a:off x="4498182" y="1028513"/>
            <a:ext cx="3868340" cy="617934"/>
          </a:xfrm>
          <a:prstGeom prst="rect">
            <a:avLst/>
          </a:prstGeom>
        </p:spPr>
        <p:txBody>
          <a:bodyPr vert="horz" lIns="68580" tIns="34290" rIns="68580" bIns="3429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57175" indent="-257175">
              <a:buFont typeface="Wingdings" pitchFamily="2" charset="2"/>
              <a:buChar char="v"/>
            </a:pPr>
            <a:r>
              <a:rPr lang="en-US" sz="1400" dirty="0" err="1">
                <a:solidFill>
                  <a:schemeClr val="bg2">
                    <a:lumMod val="10000"/>
                  </a:schemeClr>
                </a:solidFill>
              </a:rPr>
              <a:t>Lastname</a:t>
            </a:r>
            <a:r>
              <a:rPr lang="en-US" sz="1400" dirty="0">
                <a:solidFill>
                  <a:schemeClr val="bg2">
                    <a:lumMod val="10000"/>
                  </a:schemeClr>
                </a:solidFill>
              </a:rPr>
              <a:t>: the last name of applicant, so it should be categorical</a:t>
            </a:r>
          </a:p>
        </p:txBody>
      </p:sp>
      <p:sp>
        <p:nvSpPr>
          <p:cNvPr id="31" name="Content Placeholder 3">
            <a:extLst>
              <a:ext uri="{FF2B5EF4-FFF2-40B4-BE49-F238E27FC236}">
                <a16:creationId xmlns:a16="http://schemas.microsoft.com/office/drawing/2014/main" id="{14255D3E-35AD-9643-82FB-EAB67EB6040E}"/>
              </a:ext>
            </a:extLst>
          </p:cNvPr>
          <p:cNvSpPr txBox="1">
            <a:spLocks/>
          </p:cNvSpPr>
          <p:nvPr/>
        </p:nvSpPr>
        <p:spPr>
          <a:xfrm>
            <a:off x="4498183" y="1749023"/>
            <a:ext cx="3868340" cy="276344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chemeClr val="bg2">
                    <a:lumMod val="10000"/>
                  </a:schemeClr>
                </a:solidFill>
              </a:rPr>
              <a:t>The chart below shows first 15 last names with highest times of application:</a:t>
            </a:r>
          </a:p>
          <a:p>
            <a:pPr marL="0" indent="0">
              <a:buNone/>
            </a:pPr>
            <a:endParaRPr lang="en-US" sz="900" dirty="0">
              <a:solidFill>
                <a:schemeClr val="bg2">
                  <a:lumMod val="10000"/>
                </a:schemeClr>
              </a:solidFill>
            </a:endParaRPr>
          </a:p>
        </p:txBody>
      </p:sp>
      <p:sp>
        <p:nvSpPr>
          <p:cNvPr id="32" name="Rectangle 31">
            <a:extLst>
              <a:ext uri="{FF2B5EF4-FFF2-40B4-BE49-F238E27FC236}">
                <a16:creationId xmlns:a16="http://schemas.microsoft.com/office/drawing/2014/main" id="{63BA56BE-DCA0-8649-9207-CC0C9E15F749}"/>
              </a:ext>
            </a:extLst>
          </p:cNvPr>
          <p:cNvSpPr/>
          <p:nvPr/>
        </p:nvSpPr>
        <p:spPr>
          <a:xfrm>
            <a:off x="4498182" y="4290805"/>
            <a:ext cx="4572000" cy="236155"/>
          </a:xfrm>
          <a:prstGeom prst="rect">
            <a:avLst/>
          </a:prstGeom>
        </p:spPr>
        <p:txBody>
          <a:bodyPr>
            <a:spAutoFit/>
          </a:bodyPr>
          <a:lstStyle/>
          <a:p>
            <a:pPr>
              <a:lnSpc>
                <a:spcPct val="110000"/>
              </a:lnSpc>
              <a:spcBef>
                <a:spcPts val="675"/>
              </a:spcBef>
              <a:spcAft>
                <a:spcPts val="675"/>
              </a:spcAft>
            </a:pPr>
            <a:r>
              <a:rPr lang="en-US" sz="900" dirty="0">
                <a:solidFill>
                  <a:schemeClr val="bg2">
                    <a:lumMod val="10000"/>
                  </a:schemeClr>
                </a:solidFill>
                <a:latin typeface="Calibri" panose="020F0502020204030204" pitchFamily="34" charset="0"/>
                <a:ea typeface="SimSun" panose="02010600030101010101" pitchFamily="2" charset="-122"/>
                <a:cs typeface="Times New Roman" panose="02020603050405020304" pitchFamily="18" charset="0"/>
              </a:rPr>
              <a:t>The last name appears most in all applications is ERJSAXA </a:t>
            </a:r>
            <a:endParaRPr lang="en-US" sz="900" dirty="0">
              <a:solidFill>
                <a:schemeClr val="bg2">
                  <a:lumMod val="10000"/>
                </a:schemeClr>
              </a:solidFill>
              <a:latin typeface="Cambria" panose="02040503050406030204" pitchFamily="18" charset="0"/>
              <a:ea typeface="SimSun" panose="02010600030101010101" pitchFamily="2" charset="-122"/>
              <a:cs typeface="Times New Roman" panose="02020603050405020304" pitchFamily="18" charset="0"/>
            </a:endParaRPr>
          </a:p>
        </p:txBody>
      </p:sp>
      <p:pic>
        <p:nvPicPr>
          <p:cNvPr id="33" name="Picture 1" descr="/var/folders/61/gbqxvv8s1xz7h0w1k8wvqlkw0000gn/T/com.microsoft.Word/WebArchiveCopyPasteTempFiles/000003.png">
            <a:extLst>
              <a:ext uri="{FF2B5EF4-FFF2-40B4-BE49-F238E27FC236}">
                <a16:creationId xmlns:a16="http://schemas.microsoft.com/office/drawing/2014/main" id="{A1202D66-099C-EF4B-8725-0394C305C628}"/>
              </a:ext>
            </a:extLst>
          </p:cNvPr>
          <p:cNvPicPr>
            <a:picLocks noChangeAspect="1" noChangeArrowheads="1"/>
          </p:cNvPicPr>
          <p:nvPr/>
        </p:nvPicPr>
        <p:blipFill>
          <a:blip r:embed="rId4" r:link="rId3">
            <a:extLst>
              <a:ext uri="{28A0092B-C50C-407E-A947-70E740481C1C}">
                <a14:useLocalDpi xmlns:a14="http://schemas.microsoft.com/office/drawing/2010/main" val="0"/>
              </a:ext>
            </a:extLst>
          </a:blip>
          <a:srcRect/>
          <a:stretch>
            <a:fillRect/>
          </a:stretch>
        </p:blipFill>
        <p:spPr bwMode="auto">
          <a:xfrm>
            <a:off x="4572001" y="2062183"/>
            <a:ext cx="3507698" cy="2166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30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Description of Data</a:t>
            </a:r>
          </a:p>
        </p:txBody>
      </p:sp>
      <p:sp>
        <p:nvSpPr>
          <p:cNvPr id="18" name="Text Placeholder 2">
            <a:extLst>
              <a:ext uri="{FF2B5EF4-FFF2-40B4-BE49-F238E27FC236}">
                <a16:creationId xmlns:a16="http://schemas.microsoft.com/office/drawing/2014/main" id="{8E4CB958-F924-2448-B3AE-4F49869018A2}"/>
              </a:ext>
            </a:extLst>
          </p:cNvPr>
          <p:cNvSpPr txBox="1">
            <a:spLocks/>
          </p:cNvSpPr>
          <p:nvPr/>
        </p:nvSpPr>
        <p:spPr>
          <a:xfrm>
            <a:off x="629842" y="958509"/>
            <a:ext cx="3868340" cy="617934"/>
          </a:xfrm>
          <a:prstGeom prst="rect">
            <a:avLst/>
          </a:prstGeom>
        </p:spPr>
        <p:txBody>
          <a:bodyPr vert="horz" lIns="68580" tIns="34290" rIns="68580" bIns="3429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57175" indent="-257175">
              <a:buFont typeface="Wingdings" pitchFamily="2" charset="2"/>
              <a:buChar char="v"/>
            </a:pPr>
            <a:r>
              <a:rPr lang="en-US" sz="1400" dirty="0">
                <a:solidFill>
                  <a:schemeClr val="bg2">
                    <a:lumMod val="10000"/>
                  </a:schemeClr>
                </a:solidFill>
              </a:rPr>
              <a:t>Address: the applicant’s address, so it is categorical</a:t>
            </a:r>
          </a:p>
        </p:txBody>
      </p:sp>
      <p:sp>
        <p:nvSpPr>
          <p:cNvPr id="19" name="Content Placeholder 3">
            <a:extLst>
              <a:ext uri="{FF2B5EF4-FFF2-40B4-BE49-F238E27FC236}">
                <a16:creationId xmlns:a16="http://schemas.microsoft.com/office/drawing/2014/main" id="{70371BCC-19E6-2844-8215-093D9D437318}"/>
              </a:ext>
            </a:extLst>
          </p:cNvPr>
          <p:cNvSpPr txBox="1">
            <a:spLocks/>
          </p:cNvSpPr>
          <p:nvPr/>
        </p:nvSpPr>
        <p:spPr>
          <a:xfrm>
            <a:off x="640352" y="1728003"/>
            <a:ext cx="3868340" cy="276344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chemeClr val="bg2">
                    <a:lumMod val="10000"/>
                  </a:schemeClr>
                </a:solidFill>
              </a:rPr>
              <a:t>The chart below shows first 15 address with highest times of application:</a:t>
            </a:r>
          </a:p>
          <a:p>
            <a:pPr marL="0" indent="0">
              <a:buNone/>
            </a:pPr>
            <a:endParaRPr lang="en-US" sz="900" dirty="0">
              <a:solidFill>
                <a:schemeClr val="bg2">
                  <a:lumMod val="10000"/>
                </a:schemeClr>
              </a:solidFill>
            </a:endParaRPr>
          </a:p>
        </p:txBody>
      </p:sp>
      <p:sp>
        <p:nvSpPr>
          <p:cNvPr id="20" name="Rectangle 19">
            <a:extLst>
              <a:ext uri="{FF2B5EF4-FFF2-40B4-BE49-F238E27FC236}">
                <a16:creationId xmlns:a16="http://schemas.microsoft.com/office/drawing/2014/main" id="{B1B24F7F-F572-A34B-9F13-2D732F19FF18}"/>
              </a:ext>
            </a:extLst>
          </p:cNvPr>
          <p:cNvSpPr/>
          <p:nvPr/>
        </p:nvSpPr>
        <p:spPr>
          <a:xfrm>
            <a:off x="640352" y="4089165"/>
            <a:ext cx="3655334" cy="388504"/>
          </a:xfrm>
          <a:prstGeom prst="rect">
            <a:avLst/>
          </a:prstGeom>
        </p:spPr>
        <p:txBody>
          <a:bodyPr wrap="square">
            <a:spAutoFit/>
          </a:bodyPr>
          <a:lstStyle/>
          <a:p>
            <a:pPr>
              <a:lnSpc>
                <a:spcPct val="110000"/>
              </a:lnSpc>
              <a:spcBef>
                <a:spcPts val="675"/>
              </a:spcBef>
              <a:spcAft>
                <a:spcPts val="675"/>
              </a:spcAft>
            </a:pPr>
            <a:r>
              <a:rPr lang="en-US" sz="900" dirty="0">
                <a:solidFill>
                  <a:schemeClr val="bg2">
                    <a:lumMod val="10000"/>
                  </a:schemeClr>
                </a:solidFill>
                <a:latin typeface="Calibri" panose="020F0502020204030204" pitchFamily="34" charset="0"/>
                <a:ea typeface="SimSun" panose="02010600030101010101" pitchFamily="2" charset="-122"/>
                <a:cs typeface="Times New Roman" panose="02020603050405020304" pitchFamily="18" charset="0"/>
              </a:rPr>
              <a:t>Address “123 MAIN ST” has the highest amount, but it is obviously made up by hand.</a:t>
            </a:r>
            <a:endParaRPr lang="en-US" sz="900" dirty="0">
              <a:solidFill>
                <a:schemeClr val="bg2">
                  <a:lumMod val="10000"/>
                </a:schemeClr>
              </a:solidFill>
              <a:latin typeface="Cambria" panose="02040503050406030204" pitchFamily="18" charset="0"/>
              <a:ea typeface="SimSun" panose="02010600030101010101" pitchFamily="2" charset="-122"/>
              <a:cs typeface="Times New Roman" panose="02020603050405020304" pitchFamily="18" charset="0"/>
            </a:endParaRPr>
          </a:p>
        </p:txBody>
      </p:sp>
      <p:sp>
        <p:nvSpPr>
          <p:cNvPr id="21" name="Text Placeholder 2">
            <a:extLst>
              <a:ext uri="{FF2B5EF4-FFF2-40B4-BE49-F238E27FC236}">
                <a16:creationId xmlns:a16="http://schemas.microsoft.com/office/drawing/2014/main" id="{FEC827FD-956B-C04A-9850-3D218DCE7571}"/>
              </a:ext>
            </a:extLst>
          </p:cNvPr>
          <p:cNvSpPr txBox="1">
            <a:spLocks/>
          </p:cNvSpPr>
          <p:nvPr/>
        </p:nvSpPr>
        <p:spPr>
          <a:xfrm>
            <a:off x="4498182" y="1102083"/>
            <a:ext cx="3868340" cy="617934"/>
          </a:xfrm>
          <a:prstGeom prst="rect">
            <a:avLst/>
          </a:prstGeom>
        </p:spPr>
        <p:txBody>
          <a:bodyPr vert="horz" lIns="68580" tIns="34290" rIns="68580" bIns="3429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57175" indent="-257175">
              <a:buFont typeface="Wingdings" pitchFamily="2" charset="2"/>
              <a:buChar char="v"/>
            </a:pPr>
            <a:r>
              <a:rPr lang="en-US" sz="1400" dirty="0">
                <a:solidFill>
                  <a:schemeClr val="bg2">
                    <a:lumMod val="10000"/>
                  </a:schemeClr>
                </a:solidFill>
              </a:rPr>
              <a:t>Zip5: the zip code of address of applications, so zip5 is a categorical variable</a:t>
            </a:r>
          </a:p>
        </p:txBody>
      </p:sp>
      <p:sp>
        <p:nvSpPr>
          <p:cNvPr id="22" name="Content Placeholder 3">
            <a:extLst>
              <a:ext uri="{FF2B5EF4-FFF2-40B4-BE49-F238E27FC236}">
                <a16:creationId xmlns:a16="http://schemas.microsoft.com/office/drawing/2014/main" id="{CA06D138-2083-EC4D-B9D0-5065051CD415}"/>
              </a:ext>
            </a:extLst>
          </p:cNvPr>
          <p:cNvSpPr txBox="1">
            <a:spLocks/>
          </p:cNvSpPr>
          <p:nvPr/>
        </p:nvSpPr>
        <p:spPr>
          <a:xfrm>
            <a:off x="4508692" y="1728003"/>
            <a:ext cx="4288465" cy="276344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chemeClr val="bg2">
                    <a:lumMod val="10000"/>
                  </a:schemeClr>
                </a:solidFill>
              </a:rPr>
              <a:t>The chart below shows first 15 zip codes with highest times of application:</a:t>
            </a:r>
          </a:p>
          <a:p>
            <a:pPr marL="0" indent="0">
              <a:buNone/>
            </a:pPr>
            <a:endParaRPr lang="en-US" sz="900" dirty="0">
              <a:solidFill>
                <a:schemeClr val="bg2">
                  <a:lumMod val="10000"/>
                </a:schemeClr>
              </a:solidFill>
            </a:endParaRPr>
          </a:p>
        </p:txBody>
      </p:sp>
      <p:sp>
        <p:nvSpPr>
          <p:cNvPr id="23" name="Rectangle 22">
            <a:extLst>
              <a:ext uri="{FF2B5EF4-FFF2-40B4-BE49-F238E27FC236}">
                <a16:creationId xmlns:a16="http://schemas.microsoft.com/office/drawing/2014/main" id="{1B5B37EF-5163-C04E-A5CA-BC7655752B2B}"/>
              </a:ext>
            </a:extLst>
          </p:cNvPr>
          <p:cNvSpPr/>
          <p:nvPr/>
        </p:nvSpPr>
        <p:spPr>
          <a:xfrm>
            <a:off x="4508692" y="4089165"/>
            <a:ext cx="4572000" cy="236155"/>
          </a:xfrm>
          <a:prstGeom prst="rect">
            <a:avLst/>
          </a:prstGeom>
        </p:spPr>
        <p:txBody>
          <a:bodyPr>
            <a:spAutoFit/>
          </a:bodyPr>
          <a:lstStyle/>
          <a:p>
            <a:pPr>
              <a:lnSpc>
                <a:spcPct val="110000"/>
              </a:lnSpc>
              <a:spcBef>
                <a:spcPts val="675"/>
              </a:spcBef>
              <a:spcAft>
                <a:spcPts val="675"/>
              </a:spcAft>
            </a:pPr>
            <a:r>
              <a:rPr lang="en-US" sz="900" dirty="0">
                <a:solidFill>
                  <a:schemeClr val="bg2">
                    <a:lumMod val="10000"/>
                  </a:schemeClr>
                </a:solidFill>
                <a:latin typeface="Calibri" panose="020F0502020204030204" pitchFamily="34" charset="0"/>
                <a:ea typeface="SimSun" panose="02010600030101010101" pitchFamily="2" charset="-122"/>
                <a:cs typeface="Times New Roman" panose="02020603050405020304" pitchFamily="18" charset="0"/>
              </a:rPr>
              <a:t>Zip code 68138 has highest number of applications</a:t>
            </a:r>
            <a:endParaRPr lang="en-US" sz="900" dirty="0">
              <a:solidFill>
                <a:schemeClr val="bg2">
                  <a:lumMod val="10000"/>
                </a:schemeClr>
              </a:solidFill>
              <a:latin typeface="Cambria" panose="02040503050406030204" pitchFamily="18" charset="0"/>
              <a:ea typeface="SimSun" panose="02010600030101010101" pitchFamily="2" charset="-122"/>
              <a:cs typeface="Times New Roman" panose="02020603050405020304" pitchFamily="18" charset="0"/>
            </a:endParaRPr>
          </a:p>
        </p:txBody>
      </p:sp>
      <p:sp>
        <p:nvSpPr>
          <p:cNvPr id="24" name="Rectangle 6">
            <a:extLst>
              <a:ext uri="{FF2B5EF4-FFF2-40B4-BE49-F238E27FC236}">
                <a16:creationId xmlns:a16="http://schemas.microsoft.com/office/drawing/2014/main" id="{7C0684FD-460D-5C48-9201-8F71D52D00DF}"/>
              </a:ext>
            </a:extLst>
          </p:cNvPr>
          <p:cNvSpPr>
            <a:spLocks noChangeArrowheads="1"/>
          </p:cNvSpPr>
          <p:nvPr/>
        </p:nvSpPr>
        <p:spPr bwMode="auto">
          <a:xfrm>
            <a:off x="638478" y="1856643"/>
            <a:ext cx="711881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en-US" sz="1050">
              <a:solidFill>
                <a:schemeClr val="bg2">
                  <a:lumMod val="10000"/>
                </a:schemeClr>
              </a:solidFill>
            </a:endParaRPr>
          </a:p>
        </p:txBody>
      </p:sp>
      <p:pic>
        <p:nvPicPr>
          <p:cNvPr id="25" name="Picture 5" descr="/var/folders/61/gbqxvv8s1xz7h0w1k8wvqlkw0000gn/T/com.microsoft.Word/WebArchiveCopyPasteTempFiles/000003.png">
            <a:extLst>
              <a:ext uri="{FF2B5EF4-FFF2-40B4-BE49-F238E27FC236}">
                <a16:creationId xmlns:a16="http://schemas.microsoft.com/office/drawing/2014/main" id="{E94522A3-C5BA-3344-A63C-D3755655F69C}"/>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38477" y="1936907"/>
            <a:ext cx="3506183" cy="21651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7" descr="/var/folders/61/gbqxvv8s1xz7h0w1k8wvqlkw0000gn/T/com.microsoft.Word/WebArchiveCopyPasteTempFiles/000005.png">
            <a:extLst>
              <a:ext uri="{FF2B5EF4-FFF2-40B4-BE49-F238E27FC236}">
                <a16:creationId xmlns:a16="http://schemas.microsoft.com/office/drawing/2014/main" id="{ED19F9CB-FE3B-DA49-BC3B-4F20B644BFBF}"/>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508692" y="1936907"/>
            <a:ext cx="3523011" cy="2175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4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726-206E-DE43-87F0-B76CC3CC59F4}"/>
              </a:ext>
            </a:extLst>
          </p:cNvPr>
          <p:cNvSpPr>
            <a:spLocks noGrp="1"/>
          </p:cNvSpPr>
          <p:nvPr>
            <p:ph type="title"/>
          </p:nvPr>
        </p:nvSpPr>
        <p:spPr>
          <a:xfrm>
            <a:off x="730769" y="410017"/>
            <a:ext cx="7505700" cy="954600"/>
          </a:xfrm>
        </p:spPr>
        <p:txBody>
          <a:bodyPr/>
          <a:lstStyle/>
          <a:p>
            <a:r>
              <a:rPr lang="en-US" dirty="0"/>
              <a:t>Description of Data</a:t>
            </a:r>
          </a:p>
        </p:txBody>
      </p:sp>
      <p:sp>
        <p:nvSpPr>
          <p:cNvPr id="12" name="Text Placeholder 2">
            <a:extLst>
              <a:ext uri="{FF2B5EF4-FFF2-40B4-BE49-F238E27FC236}">
                <a16:creationId xmlns:a16="http://schemas.microsoft.com/office/drawing/2014/main" id="{45C409FC-D5F7-FC47-87AC-0528E4D584B5}"/>
              </a:ext>
            </a:extLst>
          </p:cNvPr>
          <p:cNvSpPr txBox="1">
            <a:spLocks/>
          </p:cNvSpPr>
          <p:nvPr/>
        </p:nvSpPr>
        <p:spPr>
          <a:xfrm>
            <a:off x="629842" y="965462"/>
            <a:ext cx="3868340" cy="617934"/>
          </a:xfrm>
          <a:prstGeom prst="rect">
            <a:avLst/>
          </a:prstGeom>
        </p:spPr>
        <p:txBody>
          <a:bodyPr vert="horz" lIns="68580" tIns="34290" rIns="68580" bIns="3429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57175" indent="-257175">
              <a:buFont typeface="Wingdings" pitchFamily="2" charset="2"/>
              <a:buChar char="v"/>
            </a:pPr>
            <a:r>
              <a:rPr lang="en-US" sz="1400" dirty="0" err="1">
                <a:solidFill>
                  <a:schemeClr val="bg2">
                    <a:lumMod val="10000"/>
                  </a:schemeClr>
                </a:solidFill>
              </a:rPr>
              <a:t>Dob</a:t>
            </a:r>
            <a:r>
              <a:rPr lang="en-US" sz="1400" dirty="0">
                <a:solidFill>
                  <a:schemeClr val="bg2">
                    <a:lumMod val="10000"/>
                  </a:schemeClr>
                </a:solidFill>
              </a:rPr>
              <a:t>: the birthdate of the applicant, so it is categorical variable</a:t>
            </a:r>
          </a:p>
        </p:txBody>
      </p:sp>
      <p:sp>
        <p:nvSpPr>
          <p:cNvPr id="13" name="Content Placeholder 3">
            <a:extLst>
              <a:ext uri="{FF2B5EF4-FFF2-40B4-BE49-F238E27FC236}">
                <a16:creationId xmlns:a16="http://schemas.microsoft.com/office/drawing/2014/main" id="{99FF02E1-54C1-AC4C-BBD1-702295C7EEA0}"/>
              </a:ext>
            </a:extLst>
          </p:cNvPr>
          <p:cNvSpPr txBox="1">
            <a:spLocks/>
          </p:cNvSpPr>
          <p:nvPr/>
        </p:nvSpPr>
        <p:spPr>
          <a:xfrm>
            <a:off x="629842" y="1664943"/>
            <a:ext cx="3868340" cy="276344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chemeClr val="bg2">
                    <a:lumMod val="10000"/>
                  </a:schemeClr>
                </a:solidFill>
              </a:rPr>
              <a:t>The chart below shows first 15 </a:t>
            </a:r>
            <a:r>
              <a:rPr lang="en-US" sz="900" dirty="0" err="1">
                <a:solidFill>
                  <a:schemeClr val="bg2">
                    <a:lumMod val="10000"/>
                  </a:schemeClr>
                </a:solidFill>
              </a:rPr>
              <a:t>dobs</a:t>
            </a:r>
            <a:r>
              <a:rPr lang="en-US" sz="900" dirty="0">
                <a:solidFill>
                  <a:schemeClr val="bg2">
                    <a:lumMod val="10000"/>
                  </a:schemeClr>
                </a:solidFill>
              </a:rPr>
              <a:t> with highest times of application:</a:t>
            </a:r>
          </a:p>
          <a:p>
            <a:pPr marL="0" indent="0">
              <a:buNone/>
            </a:pPr>
            <a:endParaRPr lang="en-US" sz="900" dirty="0">
              <a:solidFill>
                <a:schemeClr val="bg2">
                  <a:lumMod val="10000"/>
                </a:schemeClr>
              </a:solidFill>
            </a:endParaRPr>
          </a:p>
        </p:txBody>
      </p:sp>
      <p:sp>
        <p:nvSpPr>
          <p:cNvPr id="14" name="Rectangle 13">
            <a:extLst>
              <a:ext uri="{FF2B5EF4-FFF2-40B4-BE49-F238E27FC236}">
                <a16:creationId xmlns:a16="http://schemas.microsoft.com/office/drawing/2014/main" id="{7DDAD0B8-E4E0-4E46-8788-E5C269F49929}"/>
              </a:ext>
            </a:extLst>
          </p:cNvPr>
          <p:cNvSpPr/>
          <p:nvPr/>
        </p:nvSpPr>
        <p:spPr>
          <a:xfrm>
            <a:off x="629842" y="4026104"/>
            <a:ext cx="3655334" cy="388504"/>
          </a:xfrm>
          <a:prstGeom prst="rect">
            <a:avLst/>
          </a:prstGeom>
        </p:spPr>
        <p:txBody>
          <a:bodyPr wrap="square">
            <a:spAutoFit/>
          </a:bodyPr>
          <a:lstStyle/>
          <a:p>
            <a:pPr>
              <a:lnSpc>
                <a:spcPct val="110000"/>
              </a:lnSpc>
              <a:spcBef>
                <a:spcPts val="675"/>
              </a:spcBef>
              <a:spcAft>
                <a:spcPts val="675"/>
              </a:spcAft>
            </a:pPr>
            <a:r>
              <a:rPr lang="en-US" sz="900" dirty="0">
                <a:solidFill>
                  <a:schemeClr val="bg2">
                    <a:lumMod val="10000"/>
                  </a:schemeClr>
                </a:solidFill>
                <a:latin typeface="Calibri" panose="020F0502020204030204" pitchFamily="34" charset="0"/>
                <a:ea typeface="SimSun" panose="02010600030101010101" pitchFamily="2" charset="-122"/>
                <a:cs typeface="Times New Roman" panose="02020603050405020304" pitchFamily="18" charset="0"/>
              </a:rPr>
              <a:t>Birthdate “1907-06-26” takes the most proportion, but this date is too far ago and obviously made up by hand</a:t>
            </a:r>
            <a:endParaRPr lang="en-US" sz="900" dirty="0">
              <a:solidFill>
                <a:schemeClr val="bg2">
                  <a:lumMod val="10000"/>
                </a:schemeClr>
              </a:solidFill>
              <a:latin typeface="Cambria" panose="02040503050406030204" pitchFamily="18" charset="0"/>
              <a:ea typeface="SimSun" panose="02010600030101010101" pitchFamily="2" charset="-122"/>
              <a:cs typeface="Times New Roman" panose="02020603050405020304" pitchFamily="18" charset="0"/>
            </a:endParaRPr>
          </a:p>
        </p:txBody>
      </p:sp>
      <p:sp>
        <p:nvSpPr>
          <p:cNvPr id="15" name="Text Placeholder 2">
            <a:extLst>
              <a:ext uri="{FF2B5EF4-FFF2-40B4-BE49-F238E27FC236}">
                <a16:creationId xmlns:a16="http://schemas.microsoft.com/office/drawing/2014/main" id="{042D66E2-A5F0-EB4A-A9D6-D8DE42A1D0E9}"/>
              </a:ext>
            </a:extLst>
          </p:cNvPr>
          <p:cNvSpPr txBox="1">
            <a:spLocks/>
          </p:cNvSpPr>
          <p:nvPr/>
        </p:nvSpPr>
        <p:spPr>
          <a:xfrm>
            <a:off x="4498182" y="976073"/>
            <a:ext cx="3868340" cy="617934"/>
          </a:xfrm>
          <a:prstGeom prst="rect">
            <a:avLst/>
          </a:prstGeom>
        </p:spPr>
        <p:txBody>
          <a:bodyPr vert="horz" lIns="68580" tIns="34290" rIns="68580" bIns="3429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57175" indent="-257175">
              <a:buFont typeface="Wingdings" pitchFamily="2" charset="2"/>
              <a:buChar char="v"/>
            </a:pPr>
            <a:r>
              <a:rPr lang="en-US" sz="1400" dirty="0" err="1">
                <a:solidFill>
                  <a:schemeClr val="bg2">
                    <a:lumMod val="10000"/>
                  </a:schemeClr>
                </a:solidFill>
              </a:rPr>
              <a:t>Homephone</a:t>
            </a:r>
            <a:r>
              <a:rPr lang="en-US" sz="1400" dirty="0">
                <a:solidFill>
                  <a:schemeClr val="bg2">
                    <a:lumMod val="10000"/>
                  </a:schemeClr>
                </a:solidFill>
              </a:rPr>
              <a:t>: the phone number of the application, so it is a categorical variable</a:t>
            </a:r>
          </a:p>
        </p:txBody>
      </p:sp>
      <p:sp>
        <p:nvSpPr>
          <p:cNvPr id="16" name="Content Placeholder 3">
            <a:extLst>
              <a:ext uri="{FF2B5EF4-FFF2-40B4-BE49-F238E27FC236}">
                <a16:creationId xmlns:a16="http://schemas.microsoft.com/office/drawing/2014/main" id="{7F4E3DD4-14BA-D74F-BFE2-5ED7119DB320}"/>
              </a:ext>
            </a:extLst>
          </p:cNvPr>
          <p:cNvSpPr txBox="1">
            <a:spLocks/>
          </p:cNvSpPr>
          <p:nvPr/>
        </p:nvSpPr>
        <p:spPr>
          <a:xfrm>
            <a:off x="4498183" y="1664943"/>
            <a:ext cx="3868340" cy="276344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chemeClr val="bg2">
                    <a:lumMod val="10000"/>
                  </a:schemeClr>
                </a:solidFill>
              </a:rPr>
              <a:t>The chart below shows first 15 </a:t>
            </a:r>
            <a:r>
              <a:rPr lang="en-US" sz="900" dirty="0" err="1">
                <a:solidFill>
                  <a:schemeClr val="bg2">
                    <a:lumMod val="10000"/>
                  </a:schemeClr>
                </a:solidFill>
              </a:rPr>
              <a:t>homephones</a:t>
            </a:r>
            <a:r>
              <a:rPr lang="en-US" sz="900" dirty="0">
                <a:solidFill>
                  <a:schemeClr val="bg2">
                    <a:lumMod val="10000"/>
                  </a:schemeClr>
                </a:solidFill>
              </a:rPr>
              <a:t> with highest times of application:</a:t>
            </a:r>
          </a:p>
          <a:p>
            <a:pPr marL="0" indent="0">
              <a:buNone/>
            </a:pPr>
            <a:endParaRPr lang="en-US" sz="900" dirty="0">
              <a:solidFill>
                <a:schemeClr val="bg2">
                  <a:lumMod val="10000"/>
                </a:schemeClr>
              </a:solidFill>
            </a:endParaRPr>
          </a:p>
        </p:txBody>
      </p:sp>
      <p:sp>
        <p:nvSpPr>
          <p:cNvPr id="17" name="Rectangle 16">
            <a:extLst>
              <a:ext uri="{FF2B5EF4-FFF2-40B4-BE49-F238E27FC236}">
                <a16:creationId xmlns:a16="http://schemas.microsoft.com/office/drawing/2014/main" id="{5F84A1EC-3A76-7243-BDFC-098D72A4450A}"/>
              </a:ext>
            </a:extLst>
          </p:cNvPr>
          <p:cNvSpPr/>
          <p:nvPr/>
        </p:nvSpPr>
        <p:spPr>
          <a:xfrm>
            <a:off x="4498182" y="4026104"/>
            <a:ext cx="4018359" cy="388504"/>
          </a:xfrm>
          <a:prstGeom prst="rect">
            <a:avLst/>
          </a:prstGeom>
        </p:spPr>
        <p:txBody>
          <a:bodyPr wrap="square">
            <a:spAutoFit/>
          </a:bodyPr>
          <a:lstStyle/>
          <a:p>
            <a:pPr>
              <a:lnSpc>
                <a:spcPct val="110000"/>
              </a:lnSpc>
              <a:spcBef>
                <a:spcPts val="675"/>
              </a:spcBef>
              <a:spcAft>
                <a:spcPts val="675"/>
              </a:spcAft>
            </a:pPr>
            <a:r>
              <a:rPr lang="en-US" sz="900" dirty="0">
                <a:solidFill>
                  <a:schemeClr val="bg2">
                    <a:lumMod val="10000"/>
                  </a:schemeClr>
                </a:solidFill>
                <a:latin typeface="Calibri" panose="020F0502020204030204" pitchFamily="34" charset="0"/>
                <a:ea typeface="SimSun" panose="02010600030101010101" pitchFamily="2" charset="-122"/>
                <a:cs typeface="Times New Roman" panose="02020603050405020304" pitchFamily="18" charset="0"/>
              </a:rPr>
              <a:t>Phone number “9999999999” takes the most proportion, but the this phone number is obviously made up by hand</a:t>
            </a:r>
            <a:endParaRPr lang="en-US" sz="900" dirty="0">
              <a:solidFill>
                <a:schemeClr val="bg2">
                  <a:lumMod val="10000"/>
                </a:schemeClr>
              </a:solidFill>
              <a:latin typeface="Cambria" panose="02040503050406030204" pitchFamily="18" charset="0"/>
              <a:ea typeface="SimSun" panose="02010600030101010101" pitchFamily="2" charset="-122"/>
              <a:cs typeface="Times New Roman" panose="02020603050405020304" pitchFamily="18" charset="0"/>
            </a:endParaRPr>
          </a:p>
        </p:txBody>
      </p:sp>
      <p:sp>
        <p:nvSpPr>
          <p:cNvPr id="26" name="Rectangle 6">
            <a:extLst>
              <a:ext uri="{FF2B5EF4-FFF2-40B4-BE49-F238E27FC236}">
                <a16:creationId xmlns:a16="http://schemas.microsoft.com/office/drawing/2014/main" id="{A5DCA938-DC9E-B140-9652-250BF100DC3F}"/>
              </a:ext>
            </a:extLst>
          </p:cNvPr>
          <p:cNvSpPr>
            <a:spLocks noChangeArrowheads="1"/>
          </p:cNvSpPr>
          <p:nvPr/>
        </p:nvSpPr>
        <p:spPr bwMode="auto">
          <a:xfrm>
            <a:off x="627968" y="1793583"/>
            <a:ext cx="711881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en-US" sz="1050">
              <a:solidFill>
                <a:schemeClr val="bg2">
                  <a:lumMod val="10000"/>
                </a:schemeClr>
              </a:solidFill>
            </a:endParaRPr>
          </a:p>
        </p:txBody>
      </p:sp>
      <p:sp>
        <p:nvSpPr>
          <p:cNvPr id="27" name="Rectangle 26">
            <a:extLst>
              <a:ext uri="{FF2B5EF4-FFF2-40B4-BE49-F238E27FC236}">
                <a16:creationId xmlns:a16="http://schemas.microsoft.com/office/drawing/2014/main" id="{65F15D54-DBE6-0348-8FA6-456022D6BE64}"/>
              </a:ext>
            </a:extLst>
          </p:cNvPr>
          <p:cNvSpPr>
            <a:spLocks noChangeArrowheads="1"/>
          </p:cNvSpPr>
          <p:nvPr/>
        </p:nvSpPr>
        <p:spPr bwMode="auto">
          <a:xfrm flipV="1">
            <a:off x="605428" y="1545796"/>
            <a:ext cx="709052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en-US" sz="1050">
              <a:solidFill>
                <a:schemeClr val="bg2">
                  <a:lumMod val="10000"/>
                </a:schemeClr>
              </a:solidFill>
            </a:endParaRPr>
          </a:p>
        </p:txBody>
      </p:sp>
      <p:pic>
        <p:nvPicPr>
          <p:cNvPr id="28" name="Picture 1" descr="/var/folders/61/gbqxvv8s1xz7h0w1k8wvqlkw0000gn/T/com.microsoft.Word/WebArchiveCopyPasteTempFiles/00000e.png">
            <a:extLst>
              <a:ext uri="{FF2B5EF4-FFF2-40B4-BE49-F238E27FC236}">
                <a16:creationId xmlns:a16="http://schemas.microsoft.com/office/drawing/2014/main" id="{9B81EBA5-3294-5D4B-8F51-43C7BFAAD2B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05428" y="1895945"/>
            <a:ext cx="3456629" cy="213454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4">
            <a:extLst>
              <a:ext uri="{FF2B5EF4-FFF2-40B4-BE49-F238E27FC236}">
                <a16:creationId xmlns:a16="http://schemas.microsoft.com/office/drawing/2014/main" id="{F21C7939-E3F5-4846-AFD6-AB6326B6C318}"/>
              </a:ext>
            </a:extLst>
          </p:cNvPr>
          <p:cNvSpPr>
            <a:spLocks noChangeArrowheads="1"/>
          </p:cNvSpPr>
          <p:nvPr/>
        </p:nvSpPr>
        <p:spPr bwMode="auto">
          <a:xfrm>
            <a:off x="626095" y="1610962"/>
            <a:ext cx="48084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en-US" sz="1050">
              <a:solidFill>
                <a:schemeClr val="bg2">
                  <a:lumMod val="10000"/>
                </a:schemeClr>
              </a:solidFill>
            </a:endParaRPr>
          </a:p>
        </p:txBody>
      </p:sp>
      <p:pic>
        <p:nvPicPr>
          <p:cNvPr id="30" name="Picture 3" descr="/var/folders/61/gbqxvv8s1xz7h0w1k8wvqlkw0000gn/T/com.microsoft.Word/WebArchiveCopyPasteTempFiles/000002.png">
            <a:extLst>
              <a:ext uri="{FF2B5EF4-FFF2-40B4-BE49-F238E27FC236}">
                <a16:creationId xmlns:a16="http://schemas.microsoft.com/office/drawing/2014/main" id="{84F7B589-7A8C-9146-8ED6-8125D180E438}"/>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522596" y="1859636"/>
            <a:ext cx="3508328" cy="216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90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TotalTime>
  <Words>1827</Words>
  <Application>Microsoft Macintosh PowerPoint</Application>
  <PresentationFormat>On-screen Show (16:9)</PresentationFormat>
  <Paragraphs>256</Paragraphs>
  <Slides>31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Baumans</vt:lpstr>
      <vt:lpstr>Nunito</vt:lpstr>
      <vt:lpstr>Cambria</vt:lpstr>
      <vt:lpstr>Times New Roman</vt:lpstr>
      <vt:lpstr>Calibri</vt:lpstr>
      <vt:lpstr>Arial</vt:lpstr>
      <vt:lpstr>Wingdings</vt:lpstr>
      <vt:lpstr>Shift</vt:lpstr>
      <vt:lpstr>Supervised Fraud Model on Application Data</vt:lpstr>
      <vt:lpstr>PowerPoint Presentation</vt:lpstr>
      <vt:lpstr>Executive Summary</vt:lpstr>
      <vt:lpstr>PowerPoint Presentation</vt:lpstr>
      <vt:lpstr>Description of Data</vt:lpstr>
      <vt:lpstr>Description of Data</vt:lpstr>
      <vt:lpstr>Description of Data</vt:lpstr>
      <vt:lpstr>Description of Data</vt:lpstr>
      <vt:lpstr>Description of Data</vt:lpstr>
      <vt:lpstr>PowerPoint Presentation</vt:lpstr>
      <vt:lpstr>Data Cleaning</vt:lpstr>
      <vt:lpstr>PowerPoint Presentation</vt:lpstr>
      <vt:lpstr>Variable Creation</vt:lpstr>
      <vt:lpstr>Variable Creation</vt:lpstr>
      <vt:lpstr>Variable Creation</vt:lpstr>
      <vt:lpstr>PowerPoint Presentation</vt:lpstr>
      <vt:lpstr>Feature Selection</vt:lpstr>
      <vt:lpstr>Feature Selection</vt:lpstr>
      <vt:lpstr>Feature Selection</vt:lpstr>
      <vt:lpstr>PowerPoint Presentation</vt:lpstr>
      <vt:lpstr>Fraud Algorithms</vt:lpstr>
      <vt:lpstr>Fraud Algorithms</vt:lpstr>
      <vt:lpstr>Fraud Algorithms</vt:lpstr>
      <vt:lpstr>PowerPoint Presentation</vt:lpstr>
      <vt:lpstr>Results</vt:lpstr>
      <vt:lpstr>Training</vt:lpstr>
      <vt:lpstr>Testing </vt:lpstr>
      <vt:lpstr>Out-of-time</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StoryTelling Chapter 10</dc:title>
  <dc:creator>张宇康</dc:creator>
  <cp:lastModifiedBy>Yifeng Wang</cp:lastModifiedBy>
  <cp:revision>26</cp:revision>
  <cp:lastPrinted>2019-04-26T02:11:44Z</cp:lastPrinted>
  <dcterms:modified xsi:type="dcterms:W3CDTF">2019-04-26T02:24:24Z</dcterms:modified>
</cp:coreProperties>
</file>